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516" r:id="rId3"/>
    <p:sldId id="16142732" r:id="rId5"/>
    <p:sldId id="16142734" r:id="rId6"/>
    <p:sldId id="16142735" r:id="rId7"/>
    <p:sldId id="1614272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 userDrawn="1">
          <p15:clr>
            <a:srgbClr val="A4A3A4"/>
          </p15:clr>
        </p15:guide>
        <p15:guide id="2" pos="3668" userDrawn="1">
          <p15:clr>
            <a:srgbClr val="A4A3A4"/>
          </p15:clr>
        </p15:guide>
        <p15:guide id="3" orient="horz" pos="338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娄伟华" initials="娄伟华" lastIdx="1" clrIdx="0"/>
  <p:cmAuthor id="1" name="Windows 用户" initials="W用" lastIdx="5" clrIdx="0"/>
  <p:cmAuthor id="2" name="作者" initials="A" lastIdx="0" clrIdx="1"/>
  <p:cmAuthor id="3" name="Windows User" initials="WU" lastIdx="11" clrIdx="2"/>
  <p:cmAuthor id="4" name="SHuser8" initials="S" lastIdx="1" clrIdx="3"/>
  <p:cmAuthor id="5" name="wendy xiong" initials="wx" lastIdx="4" clrIdx="4"/>
  <p:cmAuthor id="6" name="Qianyun Shi" initials="QS" lastIdx="1" clrIdx="5"/>
  <p:cmAuthor id="7" name=". leo" initials=".l" lastIdx="2" clrIdx="6"/>
  <p:cmAuthor id="8" name="miao shou" initials="ms" lastIdx="1" clrIdx="7"/>
  <p:cmAuthor id="9" name="未知用户5" initials="未知用户5" lastIdx="1" clrIdx="8"/>
  <p:cmAuthor id="10" name="晨辰" initials="晨" lastIdx="2" clrIdx="9"/>
  <p:cmAuthor id="11" name="EDZ" initials="E" lastIdx="1" clrIdx="10"/>
  <p:cmAuthor id="12" name="Administrator" initials="A" lastIdx="1" clrIdx="11"/>
  <p:cmAuthor id="13" name="林 延君" initials="林" lastIdx="1" clrIdx="12"/>
  <p:cmAuthor id="14" name="YBKJ" initials="Y" lastIdx="2" clrIdx="13"/>
  <p:cmAuthor id="15" name="liuqing" initials="l" lastIdx="1" clrIdx="14"/>
  <p:cmAuthor id="17" name="mac" initials="m" lastIdx="7" clrIdx="16"/>
  <p:cmAuthor id="18" name="王澍" initials="" lastIdx="0" clrIdx="17"/>
  <p:cmAuthor id="19" name="office" initials="o" lastIdx="0" clrIdx="18"/>
  <p:cmAuthor id="20" name="8618621871413" initials="8" lastIdx="0" clrIdx="19"/>
  <p:cmAuthor id="21" name="Denis" initials="D" lastIdx="0" clrIdx="20"/>
  <p:cmAuthor id="22" name="uu" initials="u" lastIdx="0" clrIdx="21"/>
  <p:cmAuthor id="23" name="小野马" initials="小" lastIdx="0" clrIdx="22"/>
  <p:cmAuthor id="24" name="L" initials="L" lastIdx="0" clrIdx="2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4CB442"/>
    <a:srgbClr val="FFC000"/>
    <a:srgbClr val="FFFFFF"/>
    <a:srgbClr val="A6A6A6"/>
    <a:srgbClr val="0A8741"/>
    <a:srgbClr val="EBF2EA"/>
    <a:srgbClr val="7FC553"/>
    <a:srgbClr val="92D78E"/>
    <a:srgbClr val="70B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9" autoAdjust="0"/>
    <p:restoredTop sz="93696"/>
  </p:normalViewPr>
  <p:slideViewPr>
    <p:cSldViewPr snapToGrid="0" showGuides="1">
      <p:cViewPr varScale="1">
        <p:scale>
          <a:sx n="132" d="100"/>
          <a:sy n="132" d="100"/>
        </p:scale>
        <p:origin x="1488" y="184"/>
      </p:cViewPr>
      <p:guideLst>
        <p:guide orient="horz" pos="1238"/>
        <p:guide pos="3668"/>
        <p:guide orient="horz" pos="33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2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895" y="132080"/>
            <a:ext cx="10515600" cy="457835"/>
          </a:xfrm>
        </p:spPr>
        <p:txBody>
          <a:bodyPr/>
          <a:lstStyle>
            <a:lvl1pPr marL="0" marR="0" lvl="0" algn="just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200" b="0" i="0" u="none" strike="noStrike" kern="1200" cap="none" spc="100" normalizeH="0" baseline="0" noProof="1" dirty="0">
                <a:solidFill>
                  <a:srgbClr val="4CB44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50" y="252180"/>
            <a:ext cx="218106" cy="218106"/>
          </a:xfrm>
          <a:prstGeom prst="rect">
            <a:avLst/>
          </a:prstGeom>
        </p:spPr>
      </p:pic>
      <p:cxnSp>
        <p:nvCxnSpPr>
          <p:cNvPr id="7" name="直接连接符 17"/>
          <p:cNvCxnSpPr/>
          <p:nvPr userDrawn="1"/>
        </p:nvCxnSpPr>
        <p:spPr>
          <a:xfrm>
            <a:off x="177750" y="695792"/>
            <a:ext cx="117433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84309"/>
            <a:ext cx="12192000" cy="4754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树, 天空, 户外, 道路&#10;&#10;自动生成的说明"/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grayscl/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宗教场所, 建筑物, 喇嘛庙, 户外&#10;&#10;自动生成的说明"/>
          <p:cNvPicPr>
            <a:picLocks noChangeAspect="1"/>
          </p:cNvPicPr>
          <p:nvPr userDrawn="1"/>
        </p:nvPicPr>
        <p:blipFill>
          <a:blip r:embed="rId3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5164"/>
            <a:ext cx="3342418" cy="2882836"/>
          </a:xfrm>
          <a:prstGeom prst="rect">
            <a:avLst/>
          </a:prstGeom>
        </p:spPr>
      </p:pic>
      <p:pic>
        <p:nvPicPr>
          <p:cNvPr id="16" name="图片 15" descr="图片包含 宗教场所, 建筑物, 喇嘛庙, 户外&#10;&#10;自动生成的说明"/>
          <p:cNvPicPr>
            <a:picLocks noChangeAspect="1"/>
          </p:cNvPicPr>
          <p:nvPr userDrawn="1"/>
        </p:nvPicPr>
        <p:blipFill>
          <a:blip r:embed="rId3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49582" y="3975164"/>
            <a:ext cx="3342418" cy="2882836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254475"/>
            <a:ext cx="10845798" cy="228163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90204" pitchFamily="34" charset="0"/>
              <a:buNone/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476623" y="5647471"/>
            <a:ext cx="5238752" cy="3108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zh-CN" altLang="en-US" sz="1600" spc="3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107542"/>
            <a:ext cx="10845798" cy="682171"/>
          </a:xfrm>
        </p:spPr>
        <p:txBody>
          <a:bodyPr vert="horz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77750" y="252180"/>
            <a:ext cx="218106" cy="218106"/>
          </a:xfrm>
          <a:prstGeom prst="rect">
            <a:avLst/>
          </a:prstGeom>
        </p:spPr>
      </p:pic>
      <p:cxnSp>
        <p:nvCxnSpPr>
          <p:cNvPr id="7" name="直接连接符 17"/>
          <p:cNvCxnSpPr/>
          <p:nvPr userDrawn="1"/>
        </p:nvCxnSpPr>
        <p:spPr>
          <a:xfrm>
            <a:off x="177750" y="695792"/>
            <a:ext cx="117433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84309"/>
            <a:ext cx="12192000" cy="475454"/>
          </a:xfrm>
          <a:prstGeom prst="rect">
            <a:avLst/>
          </a:prstGeom>
        </p:spPr>
      </p:pic>
      <p:sp>
        <p:nvSpPr>
          <p:cNvPr id="35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450157" y="76355"/>
            <a:ext cx="9385300" cy="569378"/>
          </a:xfrm>
        </p:spPr>
        <p:txBody>
          <a:bodyPr anchor="ctr">
            <a:normAutofit/>
          </a:bodyPr>
          <a:lstStyle>
            <a:lvl1pPr marL="0" marR="0" lvl="0" indent="0" algn="just" defTabSz="914400" rtl="0" eaLnBrk="1" fontAlgn="t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zh-CN" altLang="en-US" sz="2200" b="0" i="0" u="none" strike="noStrike" kern="1200" cap="none" spc="100" normalizeH="0" baseline="0" noProof="1">
                <a:solidFill>
                  <a:srgbClr val="4CB442"/>
                </a:solidFill>
                <a:uFillTx/>
                <a:latin typeface="微软雅黑" panose="020B0503020204020204" charset="-122"/>
                <a:ea typeface="思源黑体 CN Bold" panose="020B0800000000000000"/>
                <a:cs typeface="+mj-cs"/>
              </a:defRPr>
            </a:lvl1pPr>
          </a:lstStyle>
          <a:p>
            <a:pPr lvl="0"/>
            <a:r>
              <a:rPr kumimoji="1" lang="zh-CN" altLang="en-US" dirty="0"/>
              <a:t>在此输入标题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3" Type="http://schemas.openxmlformats.org/officeDocument/2006/relationships/notesSlide" Target="../notesSlides/notesSlide3.xml"/><Relationship Id="rId32" Type="http://schemas.openxmlformats.org/officeDocument/2006/relationships/slideLayout" Target="../slideLayouts/slideLayout6.xml"/><Relationship Id="rId31" Type="http://schemas.openxmlformats.org/officeDocument/2006/relationships/image" Target="../media/image14.png"/><Relationship Id="rId30" Type="http://schemas.openxmlformats.org/officeDocument/2006/relationships/image" Target="../media/image13.png"/><Relationship Id="rId3" Type="http://schemas.openxmlformats.org/officeDocument/2006/relationships/tags" Target="../tags/tag3.xml"/><Relationship Id="rId29" Type="http://schemas.openxmlformats.org/officeDocument/2006/relationships/image" Target="../media/image12.png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6" Type="http://schemas.openxmlformats.org/officeDocument/2006/relationships/notesSlide" Target="../notesSlides/notesSlide4.xml"/><Relationship Id="rId35" Type="http://schemas.openxmlformats.org/officeDocument/2006/relationships/slideLayout" Target="../slideLayouts/slideLayout6.xml"/><Relationship Id="rId34" Type="http://schemas.openxmlformats.org/officeDocument/2006/relationships/image" Target="../media/image18.png"/><Relationship Id="rId33" Type="http://schemas.openxmlformats.org/officeDocument/2006/relationships/tags" Target="../tags/tag58.xml"/><Relationship Id="rId32" Type="http://schemas.openxmlformats.org/officeDocument/2006/relationships/tags" Target="../tags/tag57.xml"/><Relationship Id="rId31" Type="http://schemas.openxmlformats.org/officeDocument/2006/relationships/image" Target="../media/image17.png"/><Relationship Id="rId30" Type="http://schemas.openxmlformats.org/officeDocument/2006/relationships/tags" Target="../tags/tag56.xml"/><Relationship Id="rId3" Type="http://schemas.openxmlformats.org/officeDocument/2006/relationships/tags" Target="../tags/tag31.xml"/><Relationship Id="rId29" Type="http://schemas.openxmlformats.org/officeDocument/2006/relationships/tags" Target="../tags/tag55.xml"/><Relationship Id="rId28" Type="http://schemas.openxmlformats.org/officeDocument/2006/relationships/tags" Target="../tags/tag54.xml"/><Relationship Id="rId27" Type="http://schemas.openxmlformats.org/officeDocument/2006/relationships/tags" Target="../tags/tag53.xml"/><Relationship Id="rId26" Type="http://schemas.openxmlformats.org/officeDocument/2006/relationships/tags" Target="../tags/tag52.xml"/><Relationship Id="rId25" Type="http://schemas.openxmlformats.org/officeDocument/2006/relationships/tags" Target="../tags/tag51.xml"/><Relationship Id="rId24" Type="http://schemas.openxmlformats.org/officeDocument/2006/relationships/tags" Target="../tags/tag50.xml"/><Relationship Id="rId23" Type="http://schemas.openxmlformats.org/officeDocument/2006/relationships/tags" Target="../tags/tag49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image" Target="../media/image16.png"/><Relationship Id="rId2" Type="http://schemas.openxmlformats.org/officeDocument/2006/relationships/tags" Target="../tags/tag30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" y="0"/>
            <a:ext cx="12192849" cy="6858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7" y="510616"/>
            <a:ext cx="10747873" cy="5926663"/>
          </a:xfrm>
          <a:prstGeom prst="rect">
            <a:avLst/>
          </a:prstGeom>
        </p:spPr>
      </p:pic>
      <p:sp>
        <p:nvSpPr>
          <p:cNvPr id="657" name="文本框 1"/>
          <p:cNvSpPr txBox="1"/>
          <p:nvPr/>
        </p:nvSpPr>
        <p:spPr>
          <a:xfrm>
            <a:off x="7411452" y="5007948"/>
            <a:ext cx="4149221" cy="3860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r">
              <a:lnSpc>
                <a:spcPct val="120000"/>
              </a:lnSpc>
            </a:pPr>
            <a:r>
              <a:rPr kumimoji="1" lang="en-GB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202</a:t>
            </a:r>
            <a:r>
              <a:rPr kumimoji="1" lang="en-US" altLang="en-GB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712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8" name="矩形 657"/>
          <p:cNvSpPr/>
          <p:nvPr/>
        </p:nvSpPr>
        <p:spPr>
          <a:xfrm flipV="1">
            <a:off x="6687519" y="4522659"/>
            <a:ext cx="4873154" cy="4571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2" y="332580"/>
            <a:ext cx="5293097" cy="4844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955" y="6376035"/>
            <a:ext cx="346075" cy="346075"/>
          </a:xfrm>
          <a:prstGeom prst="rect">
            <a:avLst/>
          </a:prstGeom>
        </p:spPr>
      </p:pic>
      <p:sp>
        <p:nvSpPr>
          <p:cNvPr id="655" name="文本框 654"/>
          <p:cNvSpPr txBox="1"/>
          <p:nvPr/>
        </p:nvSpPr>
        <p:spPr>
          <a:xfrm>
            <a:off x="-1270" y="2841625"/>
            <a:ext cx="11786870" cy="20910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2026</a:t>
            </a:r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年互联网医院技术方案规划</a:t>
            </a:r>
            <a:endParaRPr kumimoji="1"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0" algn="l">
              <a:buFont typeface="Arial" panose="020B0604020202090204" pitchFamily="34" charset="0"/>
              <a:buNone/>
            </a:pPr>
            <a:r>
              <a:rPr dirty="0">
                <a:ea typeface="微软雅黑" panose="020B0503020204020204" charset="-122"/>
                <a:cs typeface="+mn-ea"/>
                <a:sym typeface="+mn-ea"/>
              </a:rPr>
              <a:t>互联网医院组件化，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2</a:t>
            </a:r>
            <a:r>
              <a:rPr dirty="0">
                <a:ea typeface="微软雅黑" panose="020B0503020204020204" charset="-122"/>
                <a:cs typeface="+mn-ea"/>
                <a:sym typeface="+mn-ea"/>
              </a:rPr>
              <a:t>年实践，应用成果初现</a:t>
            </a:r>
            <a:endParaRPr kumimoji="1" b="1" dirty="0">
              <a:solidFill>
                <a:srgbClr val="0F984D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1820" y="2639060"/>
            <a:ext cx="8567420" cy="337629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31290" y="782320"/>
            <a:ext cx="2776855" cy="283845"/>
          </a:xfrm>
          <a:prstGeom prst="roundRect">
            <a:avLst/>
          </a:prstGeom>
          <a:gradFill>
            <a:gsLst>
              <a:gs pos="100000">
                <a:srgbClr val="92D050">
                  <a:lumMod val="96000"/>
                </a:srgbClr>
              </a:gs>
              <a:gs pos="6000">
                <a:srgbClr val="00B05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规模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31290" y="1049020"/>
            <a:ext cx="2776855" cy="1490980"/>
          </a:xfrm>
          <a:prstGeom prst="rect">
            <a:avLst/>
          </a:prstGeom>
          <a:ln w="635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1271905"/>
            <a:ext cx="808990" cy="970280"/>
          </a:xfrm>
          <a:prstGeom prst="rect">
            <a:avLst/>
          </a:prstGeom>
        </p:spPr>
      </p:pic>
      <p:sp>
        <p:nvSpPr>
          <p:cNvPr id="111" name="文本框 110"/>
          <p:cNvSpPr txBox="1"/>
          <p:nvPr/>
        </p:nvSpPr>
        <p:spPr>
          <a:xfrm>
            <a:off x="2675255" y="1200150"/>
            <a:ext cx="12788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6"/>
                </a:solidFill>
              </a:rPr>
              <a:t>30+</a:t>
            </a:r>
            <a:endParaRPr lang="en-US" altLang="zh-CN" sz="4000">
              <a:solidFill>
                <a:schemeClr val="accent6"/>
              </a:solidFill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2443480" y="1824990"/>
            <a:ext cx="1439545" cy="230505"/>
          </a:xfrm>
          <a:prstGeom prst="roundRect">
            <a:avLst/>
          </a:prstGeom>
          <a:noFill/>
          <a:ln w="6350">
            <a:solidFill>
              <a:srgbClr val="007C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  <a:sym typeface="+mn-ea"/>
              </a:rPr>
              <a:t>完成核心业务组件</a:t>
            </a:r>
            <a:endParaRPr kumimoji="1" lang="zh-CN" altLang="en-US" sz="1100" dirty="0">
              <a:solidFill>
                <a:schemeClr val="tx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2508250" y="2120265"/>
            <a:ext cx="15328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已服务</a:t>
            </a:r>
            <a:r>
              <a:rPr lang="en-US" altLang="zh-CN" sz="1000"/>
              <a:t>300+</a:t>
            </a:r>
            <a:r>
              <a:rPr lang="zh-CN" altLang="en-US" sz="1000"/>
              <a:t>接口</a:t>
            </a:r>
            <a:endParaRPr lang="zh-CN" altLang="en-US" sz="1000"/>
          </a:p>
        </p:txBody>
      </p:sp>
      <p:sp>
        <p:nvSpPr>
          <p:cNvPr id="117" name="圆角矩形 116"/>
          <p:cNvSpPr/>
          <p:nvPr/>
        </p:nvSpPr>
        <p:spPr>
          <a:xfrm>
            <a:off x="4631875" y="782181"/>
            <a:ext cx="2776931" cy="283533"/>
          </a:xfrm>
          <a:prstGeom prst="roundRect">
            <a:avLst/>
          </a:prstGeom>
          <a:gradFill>
            <a:gsLst>
              <a:gs pos="100000">
                <a:srgbClr val="92D050">
                  <a:lumMod val="96000"/>
                </a:srgbClr>
              </a:gs>
              <a:gs pos="6000">
                <a:srgbClr val="00B05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代码量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631690" y="1061720"/>
            <a:ext cx="2776855" cy="1490980"/>
          </a:xfrm>
          <a:prstGeom prst="rect">
            <a:avLst/>
          </a:prstGeom>
          <a:ln w="635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19" name="圆角矩形 118"/>
          <p:cNvSpPr/>
          <p:nvPr/>
        </p:nvSpPr>
        <p:spPr>
          <a:xfrm>
            <a:off x="7832275" y="781546"/>
            <a:ext cx="2776931" cy="283533"/>
          </a:xfrm>
          <a:prstGeom prst="roundRect">
            <a:avLst/>
          </a:prstGeom>
          <a:gradFill>
            <a:gsLst>
              <a:gs pos="100000">
                <a:srgbClr val="92D050">
                  <a:lumMod val="96000"/>
                </a:srgbClr>
              </a:gs>
              <a:gs pos="6000">
                <a:srgbClr val="00B05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效率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7832090" y="1048385"/>
            <a:ext cx="2776855" cy="1490980"/>
          </a:xfrm>
          <a:prstGeom prst="rect">
            <a:avLst/>
          </a:prstGeom>
          <a:ln w="635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103495" y="1264920"/>
            <a:ext cx="347345" cy="100901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4959985" y="1065530"/>
            <a:ext cx="6629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4</a:t>
            </a:r>
            <a:r>
              <a:rPr lang="zh-CN" altLang="en-US" sz="800"/>
              <a:t>万行</a:t>
            </a:r>
            <a:r>
              <a:rPr lang="zh-CN" altLang="en-US" sz="800"/>
              <a:t>代码</a:t>
            </a:r>
            <a:endParaRPr lang="zh-CN" altLang="en-US" sz="800"/>
          </a:p>
        </p:txBody>
      </p:sp>
      <p:sp>
        <p:nvSpPr>
          <p:cNvPr id="124" name="矩形 123"/>
          <p:cNvSpPr/>
          <p:nvPr/>
        </p:nvSpPr>
        <p:spPr>
          <a:xfrm>
            <a:off x="6065520" y="1993265"/>
            <a:ext cx="427355" cy="27368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5860415" y="1773555"/>
            <a:ext cx="8959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1.5</a:t>
            </a:r>
            <a:r>
              <a:rPr lang="zh-CN" altLang="en-US" sz="800"/>
              <a:t>万行</a:t>
            </a:r>
            <a:r>
              <a:rPr lang="zh-CN" altLang="en-US" sz="800"/>
              <a:t>代码</a:t>
            </a:r>
            <a:endParaRPr lang="zh-CN" altLang="en-US" sz="800"/>
          </a:p>
        </p:txBody>
      </p:sp>
      <p:cxnSp>
        <p:nvCxnSpPr>
          <p:cNvPr id="126" name="直接连接符 125"/>
          <p:cNvCxnSpPr/>
          <p:nvPr/>
        </p:nvCxnSpPr>
        <p:spPr>
          <a:xfrm>
            <a:off x="4849495" y="2273935"/>
            <a:ext cx="1844040" cy="0"/>
          </a:xfrm>
          <a:prstGeom prst="line">
            <a:avLst/>
          </a:prstGeom>
          <a:ln w="12700" cap="flat" cmpd="sng">
            <a:solidFill>
              <a:srgbClr val="A6A6A6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4849495" y="2307590"/>
            <a:ext cx="24542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大量前后端逻辑重复代码被精简</a:t>
            </a:r>
            <a:r>
              <a:rPr lang="en-US" altLang="zh-CN" sz="1000"/>
              <a:t>、</a:t>
            </a:r>
            <a:r>
              <a:rPr lang="zh-CN" altLang="en-US" sz="1000"/>
              <a:t>合并</a:t>
            </a:r>
            <a:endParaRPr lang="zh-CN" altLang="en-US" sz="1000"/>
          </a:p>
        </p:txBody>
      </p:sp>
      <p:sp>
        <p:nvSpPr>
          <p:cNvPr id="129" name="右箭头 128"/>
          <p:cNvSpPr/>
          <p:nvPr/>
        </p:nvSpPr>
        <p:spPr>
          <a:xfrm rot="2760000">
            <a:off x="5542915" y="1420495"/>
            <a:ext cx="520065" cy="227965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002020" y="1137285"/>
            <a:ext cx="1278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6"/>
                </a:solidFill>
              </a:rPr>
              <a:t>62.5%</a:t>
            </a:r>
            <a:endParaRPr lang="en-US" altLang="zh-CN" sz="2400">
              <a:solidFill>
                <a:schemeClr val="accent6"/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6111875" y="1481455"/>
            <a:ext cx="71056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代码压缩率</a:t>
            </a:r>
            <a:endParaRPr lang="zh-CN" altLang="en-US" sz="800"/>
          </a:p>
        </p:txBody>
      </p:sp>
      <p:sp>
        <p:nvSpPr>
          <p:cNvPr id="132" name="文本框 131"/>
          <p:cNvSpPr txBox="1"/>
          <p:nvPr/>
        </p:nvSpPr>
        <p:spPr>
          <a:xfrm>
            <a:off x="8072120" y="2067560"/>
            <a:ext cx="2292985" cy="426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代码量大幅减少</a:t>
            </a:r>
            <a:r>
              <a:rPr lang="en-US" altLang="zh-CN" sz="1000"/>
              <a:t>，</a:t>
            </a:r>
            <a:r>
              <a:rPr lang="zh-CN" altLang="en-US" sz="1000"/>
              <a:t>组件逻辑清晰</a:t>
            </a:r>
            <a:r>
              <a:rPr lang="en-US" altLang="zh-CN" sz="1000"/>
              <a:t>， </a:t>
            </a:r>
            <a:r>
              <a:rPr lang="zh-CN" altLang="en-US" sz="1000"/>
              <a:t>从而降低整体</a:t>
            </a:r>
            <a:r>
              <a:rPr lang="zh-CN" altLang="en-US" sz="1000"/>
              <a:t>开发维护成本</a:t>
            </a:r>
            <a:r>
              <a:rPr lang="en-US" altLang="zh-CN" sz="1000"/>
              <a:t>。</a:t>
            </a:r>
            <a:endParaRPr lang="en-US" altLang="zh-CN" sz="1000"/>
          </a:p>
        </p:txBody>
      </p:sp>
      <p:sp>
        <p:nvSpPr>
          <p:cNvPr id="133" name="右箭头 132"/>
          <p:cNvSpPr/>
          <p:nvPr/>
        </p:nvSpPr>
        <p:spPr>
          <a:xfrm rot="16200000">
            <a:off x="8473440" y="1327150"/>
            <a:ext cx="520065" cy="42672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8980170" y="1431925"/>
            <a:ext cx="1115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30%</a:t>
            </a:r>
            <a:r>
              <a:rPr lang="zh-CN" altLang="en-US">
                <a:solidFill>
                  <a:schemeClr val="accent6"/>
                </a:solidFill>
              </a:rPr>
              <a:t>以上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0" y="6157595"/>
            <a:ext cx="12192000" cy="422910"/>
          </a:xfrm>
          <a:prstGeom prst="rect">
            <a:avLst/>
          </a:prstGeom>
          <a:solidFill>
            <a:srgbClr val="FEE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在医生、患者、药师、医助等多端复杂业务场景下，</a:t>
            </a:r>
            <a:r>
              <a:rPr lang="en-US" altLang="zh-CN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组件化使得各代码逻辑清晰、明确、</a:t>
            </a:r>
            <a:r>
              <a:rPr lang="en-US" altLang="zh-CN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唯一，</a:t>
            </a:r>
            <a:r>
              <a:rPr lang="en-US" altLang="zh-CN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减少重复开发工作，</a:t>
            </a:r>
            <a:r>
              <a:rPr lang="en-US" altLang="zh-CN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开发</a:t>
            </a:r>
            <a:r>
              <a:rPr lang="zh-CN" altLang="en-US" sz="1400" b="1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人效明显提升</a:t>
            </a:r>
            <a:endParaRPr lang="zh-CN" altLang="en-US" sz="1400" b="1" dirty="0">
              <a:solidFill>
                <a:schemeClr val="accent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vl="0" algn="just"/>
            <a:r>
              <a:rPr kumimoji="1" lang="en-US" b="1" dirty="0" err="1">
                <a:solidFill>
                  <a:srgbClr val="0F984D"/>
                </a:solidFill>
                <a:ea typeface="微软雅黑" panose="020B0503020204020204" charset="-122"/>
                <a:sym typeface="+mn-ea"/>
              </a:rPr>
              <a:t>互医组件库升级</a:t>
            </a:r>
            <a:r>
              <a:rPr kumimoji="1" lang="zh-CN" altLang="en-US" b="1" dirty="0">
                <a:solidFill>
                  <a:srgbClr val="0F984D"/>
                </a:solidFill>
                <a:ea typeface="微软雅黑" panose="020B0503020204020204" charset="-122"/>
                <a:sym typeface="+mn-ea"/>
              </a:rPr>
              <a:t>：优化核心组件，拓展外围组件，实现全场景覆盖</a:t>
            </a:r>
            <a:endParaRPr kumimoji="1" b="1" dirty="0">
              <a:solidFill>
                <a:srgbClr val="0F984D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5681780" y="1218230"/>
            <a:ext cx="6313170" cy="4485005"/>
          </a:xfrm>
          <a:prstGeom prst="wedgeRectCallout">
            <a:avLst>
              <a:gd name="adj1" fmla="val -47363"/>
              <a:gd name="adj2" fmla="val 8439"/>
            </a:avLst>
          </a:prstGeom>
          <a:gradFill>
            <a:gsLst>
              <a:gs pos="100000">
                <a:srgbClr val="00B050">
                  <a:alpha val="14670"/>
                </a:srgbClr>
              </a:gs>
              <a:gs pos="0">
                <a:srgbClr val="007C08">
                  <a:alpha val="4912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>
              <a:solidFill>
                <a:srgbClr val="007C08"/>
              </a:solidFill>
              <a:latin typeface="微软雅黑" panose="020B0503020204020204" charset="-122"/>
              <a:ea typeface="微软雅黑" panose="020B0503020204020204" charset="-122"/>
              <a:cs typeface="阿里巴巴普惠体 Heavy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88585" y="1313480"/>
            <a:ext cx="1259205" cy="233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zh-CN" altLang="en-US" sz="900" spc="-38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rPr>
              <a:t>熟易患</a:t>
            </a:r>
            <a:endParaRPr lang="zh-CN" altLang="en-US" sz="900" spc="-38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84645" y="1313480"/>
            <a:ext cx="1310640" cy="233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zh-CN" altLang="en-US" sz="900" spc="-38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rPr>
              <a:t>智慧医院</a:t>
            </a:r>
            <a:endParaRPr lang="zh-CN" altLang="en-US" sz="900" spc="-38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832140" y="1313480"/>
            <a:ext cx="899795" cy="233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zh-CN" altLang="en-US" sz="900" spc="-38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rPr>
              <a:t>基因检测</a:t>
            </a:r>
            <a:endParaRPr lang="zh-CN" altLang="en-US" sz="900" spc="-38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50360" y="1313480"/>
            <a:ext cx="1038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应用服务层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连接符 50"/>
          <p:cNvCxnSpPr/>
          <p:nvPr/>
        </p:nvCxnSpPr>
        <p:spPr>
          <a:xfrm>
            <a:off x="5780840" y="1584625"/>
            <a:ext cx="60813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50360" y="1733215"/>
            <a:ext cx="1038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领域服务层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" name="直接连接符 101"/>
          <p:cNvCxnSpPr/>
          <p:nvPr/>
        </p:nvCxnSpPr>
        <p:spPr>
          <a:xfrm>
            <a:off x="5787190" y="3512485"/>
            <a:ext cx="60813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750360" y="2505375"/>
            <a:ext cx="1038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dirty="0">
                <a:solidFill>
                  <a:schemeClr val="tx1"/>
                </a:solidFill>
                <a:latin typeface="Gotham Book"/>
                <a:ea typeface="思源黑体 CN Regular"/>
                <a:sym typeface="+mn-ea"/>
              </a:rPr>
              <a:t>基础服务层</a:t>
            </a:r>
            <a:endParaRPr lang="zh-CN" altLang="en-US" sz="1000" dirty="0">
              <a:solidFill>
                <a:schemeClr val="tx1"/>
              </a:solidFill>
              <a:latin typeface="Gotham Book"/>
              <a:ea typeface="思源黑体 CN Regular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50360" y="3709335"/>
            <a:ext cx="10382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dirty="0">
                <a:solidFill>
                  <a:schemeClr val="tx1"/>
                </a:solidFill>
                <a:latin typeface="Gotham Book"/>
                <a:ea typeface="思源黑体 CN Regular"/>
                <a:sym typeface="+mn-ea"/>
              </a:rPr>
              <a:t>基础组件层</a:t>
            </a:r>
            <a:endParaRPr lang="zh-CN" altLang="en-US" sz="1000" dirty="0">
              <a:solidFill>
                <a:schemeClr val="tx1"/>
              </a:solidFill>
              <a:latin typeface="Gotham Book"/>
              <a:ea typeface="思源黑体 CN Regular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968790" y="1296970"/>
            <a:ext cx="899795" cy="233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zh-CN" altLang="en-US" sz="900" spc="-38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  <a:sym typeface="+mn-ea"/>
              </a:rPr>
              <a:t>慢病管理</a:t>
            </a:r>
            <a:endParaRPr lang="zh-CN" altLang="en-US" sz="900" spc="-38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43550" y="166146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互联网诊疗</a:t>
            </a:r>
            <a:endParaRPr lang="zh-CN" altLang="en-US" sz="100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50050" y="166146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处方流转</a:t>
            </a:r>
            <a:endParaRPr lang="zh-CN" altLang="en-US" sz="100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54645" y="166146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dirty="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患者管理</a:t>
            </a:r>
            <a:endParaRPr lang="zh-CN" altLang="en-US" sz="1000" dirty="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531150" y="1978325"/>
            <a:ext cx="934085" cy="245546"/>
            <a:chOff x="11491" y="5487"/>
            <a:chExt cx="1827" cy="573"/>
          </a:xfrm>
        </p:grpSpPr>
        <p:sp>
          <p:nvSpPr>
            <p:cNvPr id="24" name="矩形 23"/>
            <p:cNvSpPr/>
            <p:nvPr/>
          </p:nvSpPr>
          <p:spPr>
            <a:xfrm>
              <a:off x="11522" y="5487"/>
              <a:ext cx="1764" cy="573"/>
            </a:xfrm>
            <a:prstGeom prst="rect">
              <a:avLst/>
            </a:prstGeom>
            <a:solidFill>
              <a:srgbClr val="007C08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000">
                <a:solidFill>
                  <a:schemeClr val="tx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491" y="5487"/>
              <a:ext cx="1827" cy="5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医生服务</a:t>
              </a:r>
              <a:endParaRPr lang="zh-CN" altLang="en-US" sz="10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134025" y="197832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智能随访</a:t>
            </a:r>
            <a:endParaRPr lang="zh-CN" altLang="en-US" sz="100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50050" y="197832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用药管家</a:t>
            </a:r>
            <a:endParaRPr lang="zh-CN" altLang="en-US" sz="100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cxnSp>
        <p:nvCxnSpPr>
          <p:cNvPr id="28" name="直接连接符 9"/>
          <p:cNvCxnSpPr/>
          <p:nvPr/>
        </p:nvCxnSpPr>
        <p:spPr>
          <a:xfrm>
            <a:off x="5823385" y="2317415"/>
            <a:ext cx="60813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0684310" y="165384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dirty="0">
                <a:solidFill>
                  <a:schemeClr val="accent2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普药商城</a:t>
            </a:r>
            <a:endParaRPr lang="zh-CN" altLang="en-US" sz="1000" dirty="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20690" y="244441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商品服务</a:t>
            </a:r>
            <a:endParaRPr lang="zh-CN" altLang="en-US" sz="1000" dirty="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684310" y="194340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....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308775" y="244441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支付服务</a:t>
            </a:r>
            <a:r>
              <a:rPr lang="en-US" altLang="zh-CN" sz="1000">
                <a:sym typeface="+mn-ea"/>
              </a:rPr>
              <a:t> 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96860" y="244441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处方管理</a:t>
            </a:r>
            <a:endParaRPr lang="zh-CN" altLang="en-US" sz="100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684945" y="244441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用户中心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20690" y="281716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随访服务</a:t>
            </a:r>
            <a:endParaRPr lang="zh-CN" altLang="en-US" sz="1000" dirty="0">
              <a:solidFill>
                <a:schemeClr val="accent2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308775" y="281716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主数据服务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96860" y="281716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病例管理</a:t>
            </a:r>
            <a:endParaRPr lang="zh-CN" altLang="en-US" sz="100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684945" y="2817160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accent2"/>
                </a:solidFill>
                <a:sym typeface="+mn-ea"/>
              </a:rPr>
              <a:t>外部对接</a:t>
            </a:r>
            <a:endParaRPr lang="zh-CN" altLang="en-US" sz="100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20690" y="315434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物流中心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308775" y="315434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调研问卷</a:t>
            </a:r>
            <a:endParaRPr lang="zh-CN" altLang="en-US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496860" y="315434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用药建议</a:t>
            </a:r>
            <a:endParaRPr lang="zh-CN" altLang="en-US" sz="1000"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684945" y="3154345"/>
            <a:ext cx="900430" cy="24638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rPr>
              <a:t>....</a:t>
            </a:r>
            <a:endParaRPr lang="en-US" altLang="zh-CN" sz="10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43" name="矩形 155"/>
          <p:cNvSpPr/>
          <p:nvPr>
            <p:custDataLst>
              <p:tags r:id="rId1"/>
            </p:custDataLst>
          </p:nvPr>
        </p:nvSpPr>
        <p:spPr>
          <a:xfrm>
            <a:off x="7060365" y="3657265"/>
            <a:ext cx="2186940" cy="902970"/>
          </a:xfrm>
          <a:prstGeom prst="rect">
            <a:avLst/>
          </a:prstGeom>
          <a:solidFill>
            <a:srgbClr val="D7E6DE">
              <a:alpha val="50000"/>
            </a:srgbClr>
          </a:solidFill>
          <a:ln w="9525">
            <a:solidFill>
              <a:srgbClr val="007C08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44" name="TextBox 1242"/>
          <p:cNvSpPr txBox="1"/>
          <p:nvPr>
            <p:custDataLst>
              <p:tags r:id="rId2"/>
            </p:custDataLst>
          </p:nvPr>
        </p:nvSpPr>
        <p:spPr>
          <a:xfrm>
            <a:off x="7078145" y="3636945"/>
            <a:ext cx="2283460" cy="2692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ctr" defTabSz="1217930">
              <a:defRPr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b="1" noProof="0" dirty="0">
                <a:ln>
                  <a:noFill/>
                </a:ln>
                <a:solidFill>
                  <a:srgbClr val="10796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微软雅黑" panose="020B0503020204020204" charset="-122"/>
                <a:sym typeface="+mn-ea"/>
              </a:rPr>
              <a:t>工具</a:t>
            </a:r>
            <a:r>
              <a:rPr kumimoji="1" lang="zh-CN" altLang="en-US" sz="100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rPr>
              <a:t>类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0796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106085" y="3938570"/>
            <a:ext cx="695325" cy="233045"/>
            <a:chOff x="4780" y="5967"/>
            <a:chExt cx="1213" cy="367"/>
          </a:xfrm>
        </p:grpSpPr>
        <p:sp>
          <p:nvSpPr>
            <p:cNvPr id="46" name="圆角矩形 45"/>
            <p:cNvSpPr/>
            <p:nvPr>
              <p:custDataLst>
                <p:tags r:id="rId3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加解密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742990" y="3946190"/>
            <a:ext cx="772160" cy="218440"/>
            <a:chOff x="4703" y="5990"/>
            <a:chExt cx="1216" cy="344"/>
          </a:xfrm>
        </p:grpSpPr>
        <p:sp>
          <p:nvSpPr>
            <p:cNvPr id="49" name="圆角矩形 48"/>
            <p:cNvSpPr/>
            <p:nvPr>
              <p:custDataLst>
                <p:tags r:id="rId4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03" y="5991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图片处理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560870" y="3938570"/>
            <a:ext cx="687705" cy="233045"/>
            <a:chOff x="4780" y="5967"/>
            <a:chExt cx="1213" cy="367"/>
          </a:xfrm>
        </p:grpSpPr>
        <p:sp>
          <p:nvSpPr>
            <p:cNvPr id="52" name="圆角矩形 51"/>
            <p:cNvSpPr/>
            <p:nvPr>
              <p:custDataLst>
                <p:tags r:id="rId5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数值处理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096470" y="4205270"/>
            <a:ext cx="695234" cy="233045"/>
            <a:chOff x="4695" y="5967"/>
            <a:chExt cx="1290" cy="367"/>
          </a:xfrm>
        </p:grpSpPr>
        <p:sp>
          <p:nvSpPr>
            <p:cNvPr id="55" name="圆角矩形 54"/>
            <p:cNvSpPr/>
            <p:nvPr>
              <p:custDataLst>
                <p:tags r:id="rId6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95" y="5967"/>
              <a:ext cx="129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时间处理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96784" y="4214160"/>
            <a:ext cx="770255" cy="233045"/>
            <a:chOff x="4780" y="5967"/>
            <a:chExt cx="1213" cy="367"/>
          </a:xfrm>
        </p:grpSpPr>
        <p:sp>
          <p:nvSpPr>
            <p:cNvPr id="58" name="圆角矩形 57"/>
            <p:cNvSpPr/>
            <p:nvPr>
              <p:custDataLst>
                <p:tags r:id="rId7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URL</a:t>
              </a:r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地址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585454" y="4214160"/>
            <a:ext cx="662940" cy="233045"/>
            <a:chOff x="4780" y="5967"/>
            <a:chExt cx="1213" cy="367"/>
          </a:xfrm>
        </p:grpSpPr>
        <p:sp>
          <p:nvSpPr>
            <p:cNvPr id="61" name="圆角矩形 60"/>
            <p:cNvSpPr/>
            <p:nvPr>
              <p:custDataLst>
                <p:tags r:id="rId8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...</a:t>
              </a:r>
              <a:endParaRPr kumimoji="1" lang="en-US" altLang="zh-CN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63" name="矩形 155"/>
          <p:cNvSpPr/>
          <p:nvPr>
            <p:custDataLst>
              <p:tags r:id="rId9"/>
            </p:custDataLst>
          </p:nvPr>
        </p:nvSpPr>
        <p:spPr>
          <a:xfrm>
            <a:off x="9436535" y="3657265"/>
            <a:ext cx="2259330" cy="902970"/>
          </a:xfrm>
          <a:prstGeom prst="rect">
            <a:avLst/>
          </a:prstGeom>
          <a:solidFill>
            <a:srgbClr val="D7E6DE">
              <a:alpha val="50000"/>
            </a:srgbClr>
          </a:solidFill>
          <a:ln w="9525">
            <a:solidFill>
              <a:srgbClr val="007C08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64" name="TextBox 1242"/>
          <p:cNvSpPr txBox="1"/>
          <p:nvPr>
            <p:custDataLst>
              <p:tags r:id="rId10"/>
            </p:custDataLst>
          </p:nvPr>
        </p:nvSpPr>
        <p:spPr>
          <a:xfrm>
            <a:off x="9482255" y="3677585"/>
            <a:ext cx="2283460" cy="2692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ctr" defTabSz="1217930">
              <a:defRPr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0796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微软雅黑" panose="020B0503020204020204" charset="-122"/>
                <a:sym typeface="+mn-ea"/>
              </a:rPr>
              <a:t>三方对接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0796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482255" y="3946825"/>
            <a:ext cx="695325" cy="233045"/>
            <a:chOff x="4780" y="5967"/>
            <a:chExt cx="1213" cy="367"/>
          </a:xfrm>
        </p:grpSpPr>
        <p:sp>
          <p:nvSpPr>
            <p:cNvPr id="66" name="圆角矩形 65"/>
            <p:cNvSpPr/>
            <p:nvPr>
              <p:custDataLst>
                <p:tags r:id="rId11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腾讯</a:t>
              </a:r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IM</a:t>
              </a:r>
              <a:endParaRPr kumimoji="1" lang="en-US" altLang="zh-CN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162340" y="3938570"/>
            <a:ext cx="742950" cy="226060"/>
            <a:chOff x="4780" y="5978"/>
            <a:chExt cx="1170" cy="356"/>
          </a:xfrm>
        </p:grpSpPr>
        <p:sp>
          <p:nvSpPr>
            <p:cNvPr id="69" name="圆角矩形 68"/>
            <p:cNvSpPr/>
            <p:nvPr>
              <p:custDataLst>
                <p:tags r:id="rId12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780" y="5978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易签宝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926245" y="3915710"/>
            <a:ext cx="770255" cy="233045"/>
            <a:chOff x="4780" y="5967"/>
            <a:chExt cx="1213" cy="367"/>
          </a:xfrm>
        </p:grpSpPr>
        <p:sp>
          <p:nvSpPr>
            <p:cNvPr id="72" name="圆角矩形 71"/>
            <p:cNvSpPr/>
            <p:nvPr>
              <p:custDataLst>
                <p:tags r:id="rId13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顺丰物流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482255" y="4214160"/>
            <a:ext cx="695325" cy="233045"/>
            <a:chOff x="4780" y="5967"/>
            <a:chExt cx="1213" cy="367"/>
          </a:xfrm>
        </p:grpSpPr>
        <p:sp>
          <p:nvSpPr>
            <p:cNvPr id="75" name="圆角矩形 74"/>
            <p:cNvSpPr/>
            <p:nvPr>
              <p:custDataLst>
                <p:tags r:id="rId14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COS</a:t>
              </a:r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操作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0162340" y="4213525"/>
            <a:ext cx="770255" cy="233045"/>
            <a:chOff x="4780" y="5967"/>
            <a:chExt cx="1213" cy="367"/>
          </a:xfrm>
        </p:grpSpPr>
        <p:sp>
          <p:nvSpPr>
            <p:cNvPr id="78" name="圆角矩形 77"/>
            <p:cNvSpPr/>
            <p:nvPr>
              <p:custDataLst>
                <p:tags r:id="rId15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腾讯视频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0914180" y="4205270"/>
            <a:ext cx="770255" cy="233045"/>
            <a:chOff x="4780" y="5967"/>
            <a:chExt cx="1213" cy="367"/>
          </a:xfrm>
        </p:grpSpPr>
        <p:sp>
          <p:nvSpPr>
            <p:cNvPr id="81" name="圆角矩形 80"/>
            <p:cNvSpPr/>
            <p:nvPr>
              <p:custDataLst>
                <p:tags r:id="rId16"/>
              </p:custDataLst>
            </p:nvPr>
          </p:nvSpPr>
          <p:spPr>
            <a:xfrm>
              <a:off x="4780" y="5990"/>
              <a:ext cx="1139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823" y="5967"/>
              <a:ext cx="117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...</a:t>
              </a:r>
              <a:endParaRPr kumimoji="1" lang="en-US" altLang="zh-CN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83" name="矩形 155"/>
          <p:cNvSpPr/>
          <p:nvPr>
            <p:custDataLst>
              <p:tags r:id="rId17"/>
            </p:custDataLst>
          </p:nvPr>
        </p:nvSpPr>
        <p:spPr>
          <a:xfrm>
            <a:off x="7060365" y="4687235"/>
            <a:ext cx="2186940" cy="902970"/>
          </a:xfrm>
          <a:prstGeom prst="rect">
            <a:avLst/>
          </a:prstGeom>
          <a:solidFill>
            <a:srgbClr val="D7E6DE">
              <a:alpha val="50000"/>
            </a:srgbClr>
          </a:solidFill>
          <a:ln w="9525">
            <a:solidFill>
              <a:srgbClr val="007C08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84" name="TextBox 1242"/>
          <p:cNvSpPr txBox="1"/>
          <p:nvPr>
            <p:custDataLst>
              <p:tags r:id="rId18"/>
            </p:custDataLst>
          </p:nvPr>
        </p:nvSpPr>
        <p:spPr>
          <a:xfrm>
            <a:off x="7078145" y="4697395"/>
            <a:ext cx="2283460" cy="2692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ctr" defTabSz="1217930">
              <a:defRPr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rgbClr val="10796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微软雅黑" panose="020B0503020204020204" charset="-122"/>
                <a:sym typeface="+mn-ea"/>
              </a:rPr>
              <a:t>异常处理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rgbClr val="10796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220385" y="4968540"/>
            <a:ext cx="906273" cy="233045"/>
            <a:chOff x="4780" y="5967"/>
            <a:chExt cx="1581" cy="367"/>
          </a:xfrm>
        </p:grpSpPr>
        <p:sp>
          <p:nvSpPr>
            <p:cNvPr id="86" name="圆角矩形 85"/>
            <p:cNvSpPr/>
            <p:nvPr>
              <p:custDataLst>
                <p:tags r:id="rId19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资源不存在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8183045" y="4983145"/>
            <a:ext cx="906273" cy="233045"/>
            <a:chOff x="4780" y="5967"/>
            <a:chExt cx="1581" cy="367"/>
          </a:xfrm>
        </p:grpSpPr>
        <p:sp>
          <p:nvSpPr>
            <p:cNvPr id="89" name="圆角矩形 88"/>
            <p:cNvSpPr/>
            <p:nvPr>
              <p:custDataLst>
                <p:tags r:id="rId20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服务器异常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7197525" y="5277785"/>
            <a:ext cx="906273" cy="233045"/>
            <a:chOff x="4780" y="5967"/>
            <a:chExt cx="1581" cy="367"/>
          </a:xfrm>
        </p:grpSpPr>
        <p:sp>
          <p:nvSpPr>
            <p:cNvPr id="92" name="圆角矩形 91"/>
            <p:cNvSpPr/>
            <p:nvPr>
              <p:custDataLst>
                <p:tags r:id="rId21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未授权异常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171615" y="5258735"/>
            <a:ext cx="906273" cy="233045"/>
            <a:chOff x="4780" y="5967"/>
            <a:chExt cx="1581" cy="367"/>
          </a:xfrm>
        </p:grpSpPr>
        <p:sp>
          <p:nvSpPr>
            <p:cNvPr id="95" name="圆角矩形 94"/>
            <p:cNvSpPr/>
            <p:nvPr>
              <p:custDataLst>
                <p:tags r:id="rId22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参数无效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97" name="矩形 155"/>
          <p:cNvSpPr/>
          <p:nvPr>
            <p:custDataLst>
              <p:tags r:id="rId23"/>
            </p:custDataLst>
          </p:nvPr>
        </p:nvSpPr>
        <p:spPr>
          <a:xfrm>
            <a:off x="9450505" y="4707555"/>
            <a:ext cx="2258695" cy="902970"/>
          </a:xfrm>
          <a:prstGeom prst="rect">
            <a:avLst/>
          </a:prstGeom>
          <a:solidFill>
            <a:srgbClr val="D7E6DE">
              <a:alpha val="50000"/>
            </a:srgbClr>
          </a:solidFill>
          <a:ln w="9525">
            <a:solidFill>
              <a:srgbClr val="007C08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98" name="TextBox 1242"/>
          <p:cNvSpPr txBox="1"/>
          <p:nvPr>
            <p:custDataLst>
              <p:tags r:id="rId24"/>
            </p:custDataLst>
          </p:nvPr>
        </p:nvSpPr>
        <p:spPr>
          <a:xfrm>
            <a:off x="9468285" y="4710095"/>
            <a:ext cx="2169795" cy="2692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ctr" defTabSz="1217930">
              <a:defRPr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rgbClr val="10796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微软雅黑" panose="020B0503020204020204" charset="-122"/>
                <a:sym typeface="+mn-ea"/>
              </a:rPr>
              <a:t>基本数据结构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rgbClr val="10796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9641005" y="4996480"/>
            <a:ext cx="906273" cy="233045"/>
            <a:chOff x="4780" y="5967"/>
            <a:chExt cx="1581" cy="367"/>
          </a:xfrm>
        </p:grpSpPr>
        <p:sp>
          <p:nvSpPr>
            <p:cNvPr id="100" name="圆角矩形 99"/>
            <p:cNvSpPr/>
            <p:nvPr>
              <p:custDataLst>
                <p:tags r:id="rId25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请求响应体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0603665" y="5003465"/>
            <a:ext cx="906273" cy="233045"/>
            <a:chOff x="4780" y="5967"/>
            <a:chExt cx="1581" cy="367"/>
          </a:xfrm>
        </p:grpSpPr>
        <p:sp>
          <p:nvSpPr>
            <p:cNvPr id="103" name="圆角矩形 102"/>
            <p:cNvSpPr/>
            <p:nvPr>
              <p:custDataLst>
                <p:tags r:id="rId26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基础实体类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9641005" y="5275245"/>
            <a:ext cx="906273" cy="233045"/>
            <a:chOff x="4780" y="5967"/>
            <a:chExt cx="1581" cy="367"/>
          </a:xfrm>
        </p:grpSpPr>
        <p:sp>
          <p:nvSpPr>
            <p:cNvPr id="106" name="圆角矩形 105"/>
            <p:cNvSpPr/>
            <p:nvPr>
              <p:custDataLst>
                <p:tags r:id="rId27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文件体</a:t>
              </a: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0618905" y="5279055"/>
            <a:ext cx="906273" cy="233045"/>
            <a:chOff x="4780" y="5967"/>
            <a:chExt cx="1581" cy="367"/>
          </a:xfrm>
        </p:grpSpPr>
        <p:sp>
          <p:nvSpPr>
            <p:cNvPr id="109" name="圆角矩形 108"/>
            <p:cNvSpPr/>
            <p:nvPr>
              <p:custDataLst>
                <p:tags r:id="rId28"/>
              </p:custDataLst>
            </p:nvPr>
          </p:nvSpPr>
          <p:spPr>
            <a:xfrm>
              <a:off x="4780" y="5990"/>
              <a:ext cx="1581" cy="3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26745B">
                  <a:alpha val="38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4912" y="5967"/>
              <a:ext cx="135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0" i="0" u="none" strike="noStrike" kern="1200" cap="none" normalizeH="0" baseline="0" noProof="0" dirty="0">
                  <a:ln>
                    <a:noFill/>
                  </a:ln>
                  <a:solidFill>
                    <a:srgbClr val="007C08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 Light" panose="00020600040101010101" pitchFamily="18" charset="-122"/>
                  <a:sym typeface="+mn-ea"/>
                </a:rPr>
                <a:t>......</a:t>
              </a:r>
              <a:endParaRPr kumimoji="1" lang="en-US" altLang="zh-CN" sz="800" b="0" i="0" u="none" strike="noStrike" kern="1200" cap="none" normalizeH="0" baseline="0" noProof="0" dirty="0">
                <a:ln>
                  <a:noFill/>
                </a:ln>
                <a:solidFill>
                  <a:srgbClr val="007C08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1047750" y="1351915"/>
            <a:ext cx="44424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Q1. </a:t>
            </a:r>
            <a:r>
              <a:rPr lang="zh-CN" altLang="en-US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建设普药商城</a:t>
            </a:r>
            <a:r>
              <a:rPr lang="en-US" altLang="zh-CN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zh-CN" altLang="en-US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邦云</a:t>
            </a:r>
            <a:r>
              <a:rPr lang="en-US" altLang="zh-CN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恩华、贝瑞</a:t>
            </a:r>
            <a:r>
              <a:rPr lang="en-US" altLang="zh-CN">
                <a:ln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>
              <a:ln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7" name="直接连接符 50"/>
          <p:cNvCxnSpPr/>
          <p:nvPr/>
        </p:nvCxnSpPr>
        <p:spPr>
          <a:xfrm>
            <a:off x="554790" y="2182795"/>
            <a:ext cx="45319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961190" y="1750995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营销活动</a:t>
            </a:r>
            <a:endParaRPr lang="zh-CN" altLang="en-US" sz="100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894005" y="1750995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客服</a:t>
            </a:r>
            <a:r>
              <a:rPr lang="zh-CN" altLang="en-US" sz="1000">
                <a:sym typeface="+mn-ea"/>
              </a:rPr>
              <a:t>管理</a:t>
            </a:r>
            <a:endParaRPr lang="zh-CN" altLang="en-US" sz="1000">
              <a:sym typeface="+mn-ea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2826820" y="1750995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发票管理</a:t>
            </a:r>
            <a:r>
              <a:rPr lang="en-US" altLang="zh-CN" sz="1000">
                <a:sym typeface="+mn-ea"/>
              </a:rPr>
              <a:t> </a:t>
            </a:r>
            <a:endParaRPr lang="zh-CN" altLang="en-US" sz="1000">
              <a:sym typeface="+mn-ea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3759635" y="1750995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商品管理</a:t>
            </a:r>
            <a:endParaRPr lang="zh-CN" altLang="en-US" sz="1000">
              <a:sym typeface="+mn-ea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047750" y="2664460"/>
            <a:ext cx="463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Q2. </a:t>
            </a:r>
            <a:r>
              <a:rPr lang="zh-CN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围绕特色中医业务构建组件</a:t>
            </a:r>
            <a:r>
              <a:rPr lang="en-US" altLang="zh-CN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zh-CN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蒲公英</a:t>
            </a:r>
            <a:r>
              <a:rPr lang="en-US" altLang="zh-CN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174550" y="30635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处方</a:t>
            </a:r>
            <a:r>
              <a:rPr lang="zh-CN" altLang="en-US" sz="1000">
                <a:sym typeface="+mn-ea"/>
              </a:rPr>
              <a:t>管理</a:t>
            </a:r>
            <a:endParaRPr lang="zh-CN" altLang="en-US" sz="1000">
              <a:sym typeface="+mn-ea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2241350" y="30635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病例</a:t>
            </a:r>
            <a:r>
              <a:rPr lang="zh-CN" altLang="en-US" sz="1000">
                <a:sym typeface="+mn-ea"/>
              </a:rPr>
              <a:t>管理</a:t>
            </a:r>
            <a:endParaRPr lang="zh-CN" altLang="en-US" sz="1000"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3308150" y="30635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外部</a:t>
            </a:r>
            <a:r>
              <a:rPr lang="zh-CN" altLang="en-US" sz="1000">
                <a:sym typeface="+mn-ea"/>
              </a:rPr>
              <a:t>对接</a:t>
            </a:r>
            <a:endParaRPr lang="zh-CN" altLang="en-US" sz="1000">
              <a:sym typeface="+mn-ea"/>
            </a:endParaRP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300" y="1429385"/>
            <a:ext cx="788670" cy="53213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0175" y="2708910"/>
            <a:ext cx="645795" cy="561340"/>
          </a:xfrm>
          <a:prstGeom prst="rect">
            <a:avLst/>
          </a:prstGeom>
        </p:spPr>
      </p:pic>
      <p:cxnSp>
        <p:nvCxnSpPr>
          <p:cNvPr id="138" name="直接连接符 50"/>
          <p:cNvCxnSpPr/>
          <p:nvPr/>
        </p:nvCxnSpPr>
        <p:spPr>
          <a:xfrm>
            <a:off x="450015" y="3628690"/>
            <a:ext cx="4531995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" name="文本框 138"/>
          <p:cNvSpPr txBox="1"/>
          <p:nvPr/>
        </p:nvSpPr>
        <p:spPr>
          <a:xfrm>
            <a:off x="1047750" y="4095115"/>
            <a:ext cx="50482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Q3. </a:t>
            </a:r>
            <a:r>
              <a:rPr lang="zh-CN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围绕全流程可落地业务规划慢病管理</a:t>
            </a:r>
            <a:r>
              <a:rPr lang="zh-CN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endParaRPr lang="zh-CN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301550" y="45748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>
                <a:sym typeface="+mn-ea"/>
              </a:rPr>
              <a:t>CMS</a:t>
            </a:r>
            <a:endParaRPr lang="zh-CN" altLang="en-US" sz="100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2368350" y="45748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患者</a:t>
            </a:r>
            <a:r>
              <a:rPr lang="zh-CN" altLang="en-US" sz="1000">
                <a:sym typeface="+mn-ea"/>
              </a:rPr>
              <a:t>管理</a:t>
            </a:r>
            <a:endParaRPr lang="zh-CN" altLang="en-US" sz="1000">
              <a:sym typeface="+mn-ea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3435150" y="45748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外部对接</a:t>
            </a:r>
            <a:endParaRPr lang="zh-CN" altLang="en-US" sz="1000">
              <a:sym typeface="+mn-ea"/>
            </a:endParaRPr>
          </a:p>
        </p:txBody>
      </p:sp>
      <p:pic>
        <p:nvPicPr>
          <p:cNvPr id="146" name="图片 14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5880" y="4344670"/>
            <a:ext cx="905510" cy="531495"/>
          </a:xfrm>
          <a:prstGeom prst="rect">
            <a:avLst/>
          </a:prstGeom>
        </p:spPr>
      </p:pic>
      <p:sp>
        <p:nvSpPr>
          <p:cNvPr id="149" name="矩形 148"/>
          <p:cNvSpPr/>
          <p:nvPr/>
        </p:nvSpPr>
        <p:spPr>
          <a:xfrm>
            <a:off x="0" y="5962650"/>
            <a:ext cx="12192000" cy="422910"/>
          </a:xfrm>
          <a:prstGeom prst="rect">
            <a:avLst/>
          </a:prstGeom>
          <a:solidFill>
            <a:srgbClr val="FEE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sym typeface="+mn-ea"/>
              </a:rPr>
              <a:t>配合业务需要进一步推进组件化覆盖范围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最终实现全业务全场景覆盖</a:t>
            </a:r>
            <a:endParaRPr lang="zh-CN" altLang="en-US" sz="1600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692450" y="1750995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>
                <a:sym typeface="+mn-ea"/>
              </a:rPr>
              <a:t>....</a:t>
            </a:r>
            <a:endParaRPr lang="en-US" altLang="zh-CN" sz="1000">
              <a:sym typeface="+mn-ea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4335580" y="3063540"/>
            <a:ext cx="900430" cy="238760"/>
          </a:xfrm>
          <a:prstGeom prst="rect">
            <a:avLst/>
          </a:prstGeom>
          <a:solidFill>
            <a:srgbClr val="007C08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>
                <a:sym typeface="+mn-ea"/>
              </a:rPr>
              <a:t>....</a:t>
            </a:r>
            <a:endParaRPr lang="en-US" altLang="zh-CN" sz="1000">
              <a:sym typeface="+mn-ea"/>
            </a:endParaRPr>
          </a:p>
        </p:txBody>
      </p:sp>
      <p:sp>
        <p:nvSpPr>
          <p:cNvPr id="154" name="圆角矩形 153"/>
          <p:cNvSpPr/>
          <p:nvPr/>
        </p:nvSpPr>
        <p:spPr>
          <a:xfrm>
            <a:off x="7088505" y="800735"/>
            <a:ext cx="3837940" cy="283845"/>
          </a:xfrm>
          <a:prstGeom prst="roundRect">
            <a:avLst/>
          </a:prstGeom>
          <a:gradFill>
            <a:gsLst>
              <a:gs pos="100000">
                <a:srgbClr val="92D050">
                  <a:lumMod val="96000"/>
                </a:srgbClr>
              </a:gs>
              <a:gs pos="6000">
                <a:srgbClr val="00B05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ym typeface="+mn-ea"/>
              </a:rPr>
              <a:t>互联网</a:t>
            </a:r>
            <a:r>
              <a:rPr lang="zh-CN" altLang="en-US">
                <a:sym typeface="+mn-ea"/>
              </a:rPr>
              <a:t>医院已实现的组件架构</a:t>
            </a: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50156" y="76355"/>
            <a:ext cx="10925233" cy="569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just"/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基于组件库的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AI</a:t>
            </a:r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创新项目探索：组件库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+Agent+</a:t>
            </a:r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客户需求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=</a:t>
            </a:r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互医</a:t>
            </a:r>
            <a:r>
              <a:rPr lang="en-US" altLang="zh-CN" dirty="0">
                <a:ea typeface="微软雅黑" panose="020B0503020204020204" charset="-122"/>
                <a:cs typeface="+mn-ea"/>
                <a:sym typeface="+mn-ea"/>
              </a:rPr>
              <a:t>AI</a:t>
            </a:r>
            <a:r>
              <a:rPr lang="zh-CN" altLang="en-US" dirty="0">
                <a:ea typeface="微软雅黑" panose="020B0503020204020204" charset="-122"/>
                <a:cs typeface="+mn-ea"/>
                <a:sym typeface="+mn-ea"/>
              </a:rPr>
              <a:t>快速应用生成器</a:t>
            </a:r>
            <a:endParaRPr kumimoji="1" b="1" dirty="0">
              <a:solidFill>
                <a:srgbClr val="0F984D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189230" y="837565"/>
            <a:ext cx="551180" cy="5086985"/>
          </a:xfrm>
          <a:prstGeom prst="roundRect">
            <a:avLst/>
          </a:prstGeom>
          <a:gradFill>
            <a:gsLst>
              <a:gs pos="12000">
                <a:srgbClr val="007C08">
                  <a:alpha val="93000"/>
                </a:srgbClr>
              </a:gs>
              <a:gs pos="97000">
                <a:srgbClr val="32D93E">
                  <a:alpha val="94000"/>
                </a:srgbClr>
              </a:gs>
            </a:gsLst>
            <a:lin ang="1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+mn-ea"/>
              </a:rPr>
              <a:t>智能体能力模型</a:t>
            </a:r>
            <a:endParaRPr lang="zh-CN" altLang="en-US" sz="16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ea"/>
            </a:endParaRPr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1238885" y="902335"/>
            <a:ext cx="3422650" cy="306705"/>
            <a:chOff x="5272970" y="800854"/>
            <a:chExt cx="1650628" cy="520700"/>
          </a:xfrm>
        </p:grpSpPr>
        <p:sp>
          <p:nvSpPr>
            <p:cNvPr id="11" name="平行四边形 10"/>
            <p:cNvSpPr/>
            <p:nvPr>
              <p:custDataLst>
                <p:tags r:id="rId3"/>
              </p:custDataLst>
            </p:nvPr>
          </p:nvSpPr>
          <p:spPr>
            <a:xfrm>
              <a:off x="5405450" y="800854"/>
              <a:ext cx="1255395" cy="245110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 b="1" dirty="0">
                <a:solidFill>
                  <a:schemeClr val="bg1"/>
                </a:solidFill>
                <a:latin typeface="思源黑体 CN Regular" pitchFamily="34" charset="-122"/>
                <a:ea typeface="思源黑体 CN Regular" pitchFamily="34" charset="-122"/>
                <a:cs typeface="思源黑体 CN Regular" pitchFamily="34" charset="-122"/>
                <a:sym typeface="+mn-ea"/>
              </a:endParaRPr>
            </a:p>
          </p:txBody>
        </p:sp>
        <p:sp>
          <p:nvSpPr>
            <p:cNvPr id="14" name="平行四边形 13"/>
            <p:cNvSpPr/>
            <p:nvPr>
              <p:custDataLst>
                <p:tags r:id="rId4"/>
              </p:custDataLst>
            </p:nvPr>
          </p:nvSpPr>
          <p:spPr>
            <a:xfrm>
              <a:off x="5272970" y="833874"/>
              <a:ext cx="1650628" cy="487680"/>
            </a:xfrm>
            <a:prstGeom prst="parallelogram">
              <a:avLst/>
            </a:prstGeom>
            <a:gradFill>
              <a:gsLst>
                <a:gs pos="12000">
                  <a:srgbClr val="007C08"/>
                </a:gs>
                <a:gs pos="97000">
                  <a:srgbClr val="32D93E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能力</a:t>
              </a:r>
              <a:r>
                <a:rPr kumimoji="1" lang="en-US" altLang="zh-CN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1: </a:t>
              </a:r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方案</a:t>
              </a:r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规划</a:t>
              </a:r>
              <a:endParaRPr kumimoji="1" lang="zh-CN" altLang="en-US" sz="14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8343900" y="922655"/>
            <a:ext cx="3422650" cy="286385"/>
            <a:chOff x="5272970" y="800854"/>
            <a:chExt cx="1650628" cy="520700"/>
          </a:xfrm>
        </p:grpSpPr>
        <p:sp>
          <p:nvSpPr>
            <p:cNvPr id="17" name="平行四边形 16"/>
            <p:cNvSpPr/>
            <p:nvPr>
              <p:custDataLst>
                <p:tags r:id="rId6"/>
              </p:custDataLst>
            </p:nvPr>
          </p:nvSpPr>
          <p:spPr>
            <a:xfrm>
              <a:off x="5405450" y="800854"/>
              <a:ext cx="1255395" cy="245110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 b="1" dirty="0">
                <a:solidFill>
                  <a:schemeClr val="bg1"/>
                </a:solidFill>
                <a:latin typeface="思源黑体 CN Regular" pitchFamily="34" charset="-122"/>
                <a:ea typeface="思源黑体 CN Regular" pitchFamily="34" charset="-122"/>
                <a:cs typeface="思源黑体 CN Regular" pitchFamily="34" charset="-122"/>
                <a:sym typeface="+mn-ea"/>
              </a:endParaRPr>
            </a:p>
          </p:txBody>
        </p:sp>
        <p:sp>
          <p:nvSpPr>
            <p:cNvPr id="19" name="平行四边形 18"/>
            <p:cNvSpPr/>
            <p:nvPr>
              <p:custDataLst>
                <p:tags r:id="rId7"/>
              </p:custDataLst>
            </p:nvPr>
          </p:nvSpPr>
          <p:spPr>
            <a:xfrm>
              <a:off x="5272970" y="833874"/>
              <a:ext cx="1650628" cy="487680"/>
            </a:xfrm>
            <a:prstGeom prst="parallelogram">
              <a:avLst/>
            </a:prstGeom>
            <a:gradFill>
              <a:gsLst>
                <a:gs pos="12000">
                  <a:srgbClr val="007C08"/>
                </a:gs>
                <a:gs pos="97000">
                  <a:srgbClr val="32D93E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能力</a:t>
              </a:r>
              <a:r>
                <a:rPr kumimoji="1" lang="en-US" altLang="zh-CN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2: </a:t>
              </a:r>
              <a:r>
                <a:rPr kumimoji="1" lang="zh-CN" altLang="en-US" sz="14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  <a:sym typeface="+mn-ea"/>
                </a:rPr>
                <a:t>代码生成</a:t>
              </a:r>
              <a:endParaRPr kumimoji="1" lang="zh-CN" altLang="en-US" sz="14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  <a:sym typeface="+mn-ea"/>
              </a:endParaRPr>
            </a:p>
          </p:txBody>
        </p:sp>
      </p:grpSp>
      <p:pic>
        <p:nvPicPr>
          <p:cNvPr id="81" name="图片 80" descr="图标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49900" y="2510790"/>
            <a:ext cx="1836420" cy="183642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835015" y="2192655"/>
            <a:ext cx="1266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accent6"/>
                </a:solidFill>
              </a:rPr>
              <a:t>数据资产</a:t>
            </a:r>
            <a:endParaRPr lang="zh-CN" altLang="en-US" sz="1400">
              <a:solidFill>
                <a:schemeClr val="accent6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191260" y="1261110"/>
            <a:ext cx="1097280" cy="887095"/>
            <a:chOff x="2064" y="2986"/>
            <a:chExt cx="1728" cy="1397"/>
          </a:xfrm>
        </p:grpSpPr>
        <p:sp>
          <p:nvSpPr>
            <p:cNvPr id="79" name="文本框 78"/>
            <p:cNvSpPr txBox="1"/>
            <p:nvPr>
              <p:custDataLst>
                <p:tags r:id="rId10"/>
              </p:custDataLst>
            </p:nvPr>
          </p:nvSpPr>
          <p:spPr>
            <a:xfrm>
              <a:off x="2064" y="3949"/>
              <a:ext cx="17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理解客户需求</a:t>
              </a:r>
              <a:endPara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1"/>
              </p:custDataLst>
            </p:nvPr>
          </p:nvSpPr>
          <p:spPr>
            <a:xfrm>
              <a:off x="2534" y="2986"/>
              <a:ext cx="784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step1</a:t>
              </a:r>
              <a:endParaRPr kumimoji="1" lang="zh-CN" altLang="en-US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pic>
          <p:nvPicPr>
            <p:cNvPr id="21" name="图片 20" descr="图标&#10;&#10;描述已自动生成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742" y="3453"/>
              <a:ext cx="388" cy="388"/>
            </a:xfrm>
            <a:prstGeom prst="rect">
              <a:avLst/>
            </a:prstGeom>
          </p:spPr>
        </p:pic>
      </p:grp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1868170" y="2963545"/>
            <a:ext cx="1558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ym typeface="+mn-ea"/>
              </a:rPr>
              <a:t>规划</a:t>
            </a:r>
            <a:r>
              <a:rPr lang="en-US" altLang="zh-CN" sz="1200"/>
              <a:t>&amp;</a:t>
            </a:r>
            <a:r>
              <a: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提供实现方案</a:t>
            </a:r>
            <a:endParaRPr kumimoji="1" lang="zh-CN" altLang="en-US" sz="12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4"/>
            </p:custDataLst>
          </p:nvPr>
        </p:nvSpPr>
        <p:spPr>
          <a:xfrm>
            <a:off x="2627630" y="2352040"/>
            <a:ext cx="52197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step3</a:t>
            </a:r>
            <a:endParaRPr kumimoji="1" lang="zh-CN" altLang="en-US" sz="1000" b="1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pic>
        <p:nvPicPr>
          <p:cNvPr id="30" name="图片 29" descr="图标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59710" y="2648585"/>
            <a:ext cx="246380" cy="246380"/>
          </a:xfrm>
          <a:prstGeom prst="rect">
            <a:avLst/>
          </a:prstGeom>
        </p:spPr>
      </p:pic>
      <p:sp>
        <p:nvSpPr>
          <p:cNvPr id="82" name="右箭头 81"/>
          <p:cNvSpPr/>
          <p:nvPr>
            <p:custDataLst>
              <p:tags r:id="rId16"/>
            </p:custDataLst>
          </p:nvPr>
        </p:nvSpPr>
        <p:spPr>
          <a:xfrm>
            <a:off x="2539365" y="1470025"/>
            <a:ext cx="704215" cy="33528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>
            <p:custDataLst>
              <p:tags r:id="rId17"/>
            </p:custDataLst>
          </p:nvPr>
        </p:nvSpPr>
        <p:spPr>
          <a:xfrm rot="7680000">
            <a:off x="3443605" y="2277110"/>
            <a:ext cx="646430" cy="3829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3364865" y="1312545"/>
            <a:ext cx="1097280" cy="887095"/>
            <a:chOff x="4875" y="2320"/>
            <a:chExt cx="1728" cy="1397"/>
          </a:xfrm>
        </p:grpSpPr>
        <p:sp>
          <p:nvSpPr>
            <p:cNvPr id="25" name="文本框 24"/>
            <p:cNvSpPr txBox="1"/>
            <p:nvPr>
              <p:custDataLst>
                <p:tags r:id="rId18"/>
              </p:custDataLst>
            </p:nvPr>
          </p:nvSpPr>
          <p:spPr>
            <a:xfrm>
              <a:off x="4875" y="3283"/>
              <a:ext cx="17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搜索可用组件</a:t>
              </a:r>
              <a:endPara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9"/>
              </p:custDataLst>
            </p:nvPr>
          </p:nvSpPr>
          <p:spPr>
            <a:xfrm>
              <a:off x="5345" y="2320"/>
              <a:ext cx="822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step2</a:t>
              </a:r>
              <a:endParaRPr kumimoji="1" lang="zh-CN" altLang="en-US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5553" y="2783"/>
              <a:ext cx="389" cy="389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/>
          <p:nvPr/>
        </p:nvCxnSpPr>
        <p:spPr>
          <a:xfrm>
            <a:off x="4326890" y="1752600"/>
            <a:ext cx="1257935" cy="1147445"/>
          </a:xfrm>
          <a:prstGeom prst="line">
            <a:avLst/>
          </a:prstGeom>
          <a:ln w="6350" cap="flat" cmpd="sng" algn="ctr">
            <a:solidFill>
              <a:prstClr val="black"/>
            </a:solidFill>
            <a:prstDash val="dash"/>
            <a:miter lim="800000"/>
            <a:tailEnd type="triangl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8" idx="3"/>
            <a:endCxn id="81" idx="1"/>
          </p:cNvCxnSpPr>
          <p:nvPr/>
        </p:nvCxnSpPr>
        <p:spPr>
          <a:xfrm>
            <a:off x="3426460" y="3101340"/>
            <a:ext cx="2123440" cy="327660"/>
          </a:xfrm>
          <a:prstGeom prst="line">
            <a:avLst/>
          </a:prstGeom>
          <a:ln w="6350" cap="flat" cmpd="sng" algn="ctr">
            <a:solidFill>
              <a:prstClr val="black"/>
            </a:solidFill>
            <a:prstDash val="dash"/>
            <a:miter lim="800000"/>
            <a:tailEnd type="triangl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661535" y="2536190"/>
            <a:ext cx="633730" cy="2470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搜索</a:t>
            </a:r>
            <a:endParaRPr lang="zh-CN" altLang="en-US" sz="1200"/>
          </a:p>
        </p:txBody>
      </p:sp>
      <p:sp>
        <p:nvSpPr>
          <p:cNvPr id="40" name="矩形 39"/>
          <p:cNvSpPr/>
          <p:nvPr/>
        </p:nvSpPr>
        <p:spPr>
          <a:xfrm>
            <a:off x="3794760" y="3104515"/>
            <a:ext cx="955675" cy="245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生成</a:t>
            </a:r>
            <a:r>
              <a:rPr lang="zh-CN" altLang="en-US" sz="1200"/>
              <a:t>并写入</a:t>
            </a:r>
            <a:endParaRPr lang="zh-CN" altLang="en-US" sz="1200"/>
          </a:p>
        </p:txBody>
      </p:sp>
      <p:sp>
        <p:nvSpPr>
          <p:cNvPr id="110" name="矩形: 圆角 700"/>
          <p:cNvSpPr/>
          <p:nvPr>
            <p:custDataLst>
              <p:tags r:id="rId21"/>
            </p:custDataLst>
          </p:nvPr>
        </p:nvSpPr>
        <p:spPr>
          <a:xfrm>
            <a:off x="2146935" y="3249295"/>
            <a:ext cx="1461770" cy="271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00843C"/>
              </a:gs>
              <a:gs pos="100000">
                <a:srgbClr val="00843C">
                  <a:lumMod val="80000"/>
                  <a:lumOff val="2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  <a:effectLst>
            <a:outerShdw blurRad="175260" sx="108000" sy="108000" algn="ctr" rotWithShape="0">
              <a:srgbClr val="00843C">
                <a:alpha val="40000"/>
              </a:srgbClr>
            </a:outerShdw>
          </a:effectLst>
        </p:spPr>
        <p:style>
          <a:lnRef idx="2">
            <a:srgbClr val="00843C">
              <a:shade val="50000"/>
            </a:srgbClr>
          </a:lnRef>
          <a:fillRef idx="1">
            <a:srgbClr val="00843C"/>
          </a:fillRef>
          <a:effectRef idx="0">
            <a:srgbClr val="00843C"/>
          </a:effectRef>
          <a:fontRef idx="minor">
            <a:srgbClr val="FFFFFF"/>
          </a:fontRef>
        </p:style>
        <p:txBody>
          <a:bodyPr lIns="90855" tIns="45428" rIns="90855" bIns="45428" rtlCol="0" anchor="ctr"/>
          <a:lstStyle/>
          <a:p>
            <a:pPr algn="dist"/>
            <a:r>
              <a:rPr lang="zh-CN" altLang="en-US" sz="92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人工检查并</a:t>
            </a:r>
            <a:r>
              <a:rPr lang="zh-CN" altLang="en-US" sz="92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确认</a:t>
            </a:r>
            <a:endParaRPr lang="zh-CN" altLang="en-US" sz="92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084820" y="1737995"/>
            <a:ext cx="792480" cy="887095"/>
            <a:chOff x="2308" y="2986"/>
            <a:chExt cx="1248" cy="1397"/>
          </a:xfrm>
        </p:grpSpPr>
        <p:sp>
          <p:nvSpPr>
            <p:cNvPr id="42" name="文本框 41"/>
            <p:cNvSpPr txBox="1"/>
            <p:nvPr>
              <p:custDataLst>
                <p:tags r:id="rId22"/>
              </p:custDataLst>
            </p:nvPr>
          </p:nvSpPr>
          <p:spPr>
            <a:xfrm>
              <a:off x="2308" y="3949"/>
              <a:ext cx="124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确定</a:t>
              </a:r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需求</a:t>
              </a:r>
              <a:endPara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3"/>
              </p:custDataLst>
            </p:nvPr>
          </p:nvSpPr>
          <p:spPr>
            <a:xfrm>
              <a:off x="2534" y="2986"/>
              <a:ext cx="784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step1</a:t>
              </a:r>
              <a:endParaRPr kumimoji="1" lang="zh-CN" altLang="en-US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pic>
          <p:nvPicPr>
            <p:cNvPr id="44" name="图片 43" descr="图标&#10;&#10;描述已自动生成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742" y="3453"/>
              <a:ext cx="388" cy="388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9368155" y="1717675"/>
            <a:ext cx="1402080" cy="887095"/>
            <a:chOff x="1834" y="2986"/>
            <a:chExt cx="2208" cy="1397"/>
          </a:xfrm>
        </p:grpSpPr>
        <p:sp>
          <p:nvSpPr>
            <p:cNvPr id="46" name="文本框 45"/>
            <p:cNvSpPr txBox="1"/>
            <p:nvPr>
              <p:custDataLst>
                <p:tags r:id="rId25"/>
              </p:custDataLst>
            </p:nvPr>
          </p:nvSpPr>
          <p:spPr>
            <a:xfrm>
              <a:off x="1834" y="3949"/>
              <a:ext cx="22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输出生成代码</a:t>
              </a:r>
              <a:r>
                <a: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方案</a:t>
              </a:r>
              <a:endParaRPr kumimoji="1" lang="zh-CN" altLang="en-US" sz="12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6"/>
              </p:custDataLst>
            </p:nvPr>
          </p:nvSpPr>
          <p:spPr>
            <a:xfrm>
              <a:off x="2534" y="2986"/>
              <a:ext cx="822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step2</a:t>
              </a:r>
              <a:endParaRPr kumimoji="1" lang="zh-CN" altLang="en-US" sz="1000" b="1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pic>
          <p:nvPicPr>
            <p:cNvPr id="48" name="图片 47" descr="图标&#10;&#10;描述已自动生成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742" y="3453"/>
              <a:ext cx="388" cy="388"/>
            </a:xfrm>
            <a:prstGeom prst="rect">
              <a:avLst/>
            </a:prstGeom>
          </p:spPr>
        </p:pic>
      </p:grpSp>
      <p:sp>
        <p:nvSpPr>
          <p:cNvPr id="53" name="右箭头 52"/>
          <p:cNvSpPr/>
          <p:nvPr>
            <p:custDataLst>
              <p:tags r:id="rId28"/>
            </p:custDataLst>
          </p:nvPr>
        </p:nvSpPr>
        <p:spPr>
          <a:xfrm>
            <a:off x="8894445" y="1965325"/>
            <a:ext cx="704215" cy="33528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8867140" y="3131185"/>
            <a:ext cx="792480" cy="886460"/>
            <a:chOff x="14057" y="5170"/>
            <a:chExt cx="1248" cy="1396"/>
          </a:xfrm>
        </p:grpSpPr>
        <p:grpSp>
          <p:nvGrpSpPr>
            <p:cNvPr id="49" name="组合 48"/>
            <p:cNvGrpSpPr/>
            <p:nvPr/>
          </p:nvGrpSpPr>
          <p:grpSpPr>
            <a:xfrm>
              <a:off x="14057" y="5170"/>
              <a:ext cx="1248" cy="1397"/>
              <a:chOff x="2318" y="2986"/>
              <a:chExt cx="1248" cy="1397"/>
            </a:xfrm>
          </p:grpSpPr>
          <p:sp>
            <p:nvSpPr>
              <p:cNvPr id="50" name="文本框 49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2318" y="3949"/>
                <a:ext cx="1248" cy="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1200" dirty="0">
                    <a:latin typeface="阿里巴巴普惠体 Light" panose="00020600040101010101" pitchFamily="18" charset="-122"/>
                    <a:ea typeface="阿里巴巴普惠体 Light" panose="00020600040101010101" pitchFamily="18" charset="-122"/>
                    <a:cs typeface="阿里巴巴普惠体 Light" panose="00020600040101010101" pitchFamily="18" charset="-122"/>
                  </a:rPr>
                  <a:t>生成</a:t>
                </a:r>
                <a:r>
                  <a:rPr kumimoji="1" lang="zh-CN" altLang="en-US" sz="1200" dirty="0">
                    <a:latin typeface="阿里巴巴普惠体 Light" panose="00020600040101010101" pitchFamily="18" charset="-122"/>
                    <a:ea typeface="阿里巴巴普惠体 Light" panose="00020600040101010101" pitchFamily="18" charset="-122"/>
                    <a:cs typeface="阿里巴巴普惠体 Light" panose="00020600040101010101" pitchFamily="18" charset="-122"/>
                  </a:rPr>
                  <a:t>代码</a:t>
                </a:r>
                <a:endParaRPr kumimoji="1" lang="zh-CN" altLang="en-US" sz="1200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endParaRPr>
              </a:p>
            </p:txBody>
          </p:sp>
          <p:sp>
            <p:nvSpPr>
              <p:cNvPr id="51" name="文本框 50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2534" y="2986"/>
                <a:ext cx="822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b="1" dirty="0">
                    <a:latin typeface="阿里巴巴普惠体 Light" panose="00020600040101010101" pitchFamily="18" charset="-122"/>
                    <a:ea typeface="阿里巴巴普惠体 Light" panose="00020600040101010101" pitchFamily="18" charset="-122"/>
                    <a:cs typeface="阿里巴巴普惠体 Light" panose="00020600040101010101" pitchFamily="18" charset="-122"/>
                  </a:rPr>
                  <a:t>step2</a:t>
                </a:r>
                <a:endParaRPr kumimoji="1" lang="zh-CN" altLang="en-US" sz="1000" b="1" dirty="0"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endParaRPr>
              </a:p>
            </p:txBody>
          </p:sp>
        </p:grp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4390" y="5600"/>
              <a:ext cx="479" cy="435"/>
            </a:xfrm>
            <a:prstGeom prst="rect">
              <a:avLst/>
            </a:prstGeom>
          </p:spPr>
        </p:pic>
      </p:grpSp>
      <p:sp>
        <p:nvSpPr>
          <p:cNvPr id="55" name="右箭头 54"/>
          <p:cNvSpPr/>
          <p:nvPr>
            <p:custDataLst>
              <p:tags r:id="rId32"/>
            </p:custDataLst>
          </p:nvPr>
        </p:nvSpPr>
        <p:spPr>
          <a:xfrm rot="7140000">
            <a:off x="9726295" y="2949575"/>
            <a:ext cx="704215" cy="33528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: 圆角 700"/>
          <p:cNvSpPr/>
          <p:nvPr>
            <p:custDataLst>
              <p:tags r:id="rId33"/>
            </p:custDataLst>
          </p:nvPr>
        </p:nvSpPr>
        <p:spPr>
          <a:xfrm>
            <a:off x="9308465" y="1449070"/>
            <a:ext cx="1461770" cy="2717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00843C"/>
              </a:gs>
              <a:gs pos="100000">
                <a:srgbClr val="00843C">
                  <a:lumMod val="80000"/>
                  <a:lumOff val="2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  <a:effectLst>
            <a:outerShdw blurRad="175260" sx="108000" sy="108000" algn="ctr" rotWithShape="0">
              <a:srgbClr val="00843C">
                <a:alpha val="40000"/>
              </a:srgbClr>
            </a:outerShdw>
          </a:effectLst>
        </p:spPr>
        <p:style>
          <a:lnRef idx="2">
            <a:srgbClr val="00843C">
              <a:shade val="50000"/>
            </a:srgbClr>
          </a:lnRef>
          <a:fillRef idx="1">
            <a:srgbClr val="00843C"/>
          </a:fillRef>
          <a:effectRef idx="0">
            <a:srgbClr val="00843C"/>
          </a:effectRef>
          <a:fontRef idx="minor">
            <a:srgbClr val="FFFFFF"/>
          </a:fontRef>
        </p:style>
        <p:txBody>
          <a:bodyPr lIns="90855" tIns="45428" rIns="90855" bIns="45428" rtlCol="0" anchor="ctr"/>
          <a:lstStyle/>
          <a:p>
            <a:pPr algn="dist"/>
            <a:r>
              <a:rPr lang="zh-CN" altLang="en-US" sz="92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人工检查并</a:t>
            </a:r>
            <a:r>
              <a:rPr lang="zh-CN" altLang="en-US" sz="92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确认</a:t>
            </a:r>
            <a:endParaRPr lang="zh-CN" altLang="en-US" sz="92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cxnSp>
        <p:nvCxnSpPr>
          <p:cNvPr id="58" name="直接连接符 57"/>
          <p:cNvCxnSpPr>
            <a:endCxn id="81" idx="3"/>
          </p:cNvCxnSpPr>
          <p:nvPr/>
        </p:nvCxnSpPr>
        <p:spPr>
          <a:xfrm flipH="1">
            <a:off x="7386320" y="2280920"/>
            <a:ext cx="773430" cy="1148080"/>
          </a:xfrm>
          <a:prstGeom prst="line">
            <a:avLst/>
          </a:prstGeom>
          <a:ln w="6350" cap="flat" cmpd="sng" algn="ctr">
            <a:solidFill>
              <a:prstClr val="black"/>
            </a:solidFill>
            <a:prstDash val="dash"/>
            <a:miter lim="800000"/>
            <a:tailEnd type="triangl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405370" y="2727960"/>
            <a:ext cx="955675" cy="2470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拉取</a:t>
            </a:r>
            <a:r>
              <a:rPr lang="zh-CN" altLang="en-US" sz="1200"/>
              <a:t>方案</a:t>
            </a:r>
            <a:endParaRPr lang="zh-CN" altLang="en-US" sz="1200"/>
          </a:p>
        </p:txBody>
      </p:sp>
      <p:sp>
        <p:nvSpPr>
          <p:cNvPr id="60" name="文本框 59"/>
          <p:cNvSpPr txBox="1"/>
          <p:nvPr/>
        </p:nvSpPr>
        <p:spPr>
          <a:xfrm>
            <a:off x="10648950" y="1790065"/>
            <a:ext cx="1583055" cy="1284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 b="1">
                <a:solidFill>
                  <a:schemeClr val="accent6"/>
                </a:solidFill>
                <a:latin typeface="Arial Bold" panose="020B0604020202090204" charset="0"/>
              </a:rPr>
              <a:t>分场景生成胶水代码</a:t>
            </a:r>
            <a:r>
              <a:rPr lang="en-US" altLang="zh-CN" sz="1000" b="1">
                <a:solidFill>
                  <a:schemeClr val="accent6"/>
                </a:solidFill>
                <a:latin typeface="Arial Bold" panose="020B0604020202090204" charset="0"/>
              </a:rPr>
              <a:t>：</a:t>
            </a:r>
            <a:endParaRPr lang="zh-CN" altLang="en-US" sz="1000" b="1">
              <a:solidFill>
                <a:schemeClr val="accent6"/>
              </a:solidFill>
              <a:latin typeface="Arial Bold" panose="020B0604020202090204" charset="0"/>
            </a:endParaRP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000"/>
              <a:t>场景</a:t>
            </a:r>
            <a:r>
              <a:rPr lang="en-US" altLang="zh-CN" sz="1000"/>
              <a:t>A： </a:t>
            </a:r>
            <a:r>
              <a:rPr lang="zh-CN" altLang="en-US" sz="1000"/>
              <a:t>已实现功能</a:t>
            </a:r>
            <a:r>
              <a:rPr lang="en-US" altLang="zh-CN" sz="1000"/>
              <a:t>， </a:t>
            </a:r>
            <a:r>
              <a:rPr lang="zh-CN" altLang="en-US" sz="1000"/>
              <a:t>直接调用组件</a:t>
            </a:r>
            <a:endParaRPr lang="zh-CN" altLang="en-US" sz="1000"/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000"/>
              <a:t>场景</a:t>
            </a:r>
            <a:r>
              <a:rPr lang="en-US" altLang="zh-CN" sz="1000"/>
              <a:t>B：</a:t>
            </a:r>
            <a:r>
              <a:rPr lang="zh-CN" altLang="en-US" sz="1000"/>
              <a:t>未实现功能</a:t>
            </a:r>
            <a:r>
              <a:rPr lang="en-US" altLang="zh-CN" sz="1000"/>
              <a:t>， </a:t>
            </a:r>
            <a:r>
              <a:rPr lang="zh-CN" altLang="en-US" sz="1000"/>
              <a:t>选择合适组件并按代码规范实现需求</a:t>
            </a:r>
            <a:endParaRPr lang="zh-CN" altLang="en-US" sz="1000"/>
          </a:p>
        </p:txBody>
      </p:sp>
      <p:sp>
        <p:nvSpPr>
          <p:cNvPr id="180" name="矩形: 圆角 3"/>
          <p:cNvSpPr/>
          <p:nvPr/>
        </p:nvSpPr>
        <p:spPr>
          <a:xfrm>
            <a:off x="1868170" y="3858260"/>
            <a:ext cx="2505075" cy="198564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400" b="1" dirty="0">
              <a:solidFill>
                <a:schemeClr val="tx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539365" y="3945255"/>
            <a:ext cx="167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组件标准建立</a:t>
            </a:r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047875" y="3945255"/>
            <a:ext cx="491490" cy="459740"/>
          </a:xfrm>
          <a:prstGeom prst="rect">
            <a:avLst/>
          </a:prstGeom>
        </p:spPr>
      </p:pic>
      <p:sp>
        <p:nvSpPr>
          <p:cNvPr id="198" name="文本框 197"/>
          <p:cNvSpPr txBox="1"/>
          <p:nvPr/>
        </p:nvSpPr>
        <p:spPr>
          <a:xfrm>
            <a:off x="1987579" y="4883150"/>
            <a:ext cx="979190" cy="305406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规范</a:t>
            </a:r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文档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87579" y="4491990"/>
            <a:ext cx="979190" cy="32344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需求文档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063269" y="4491990"/>
            <a:ext cx="979190" cy="32344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设计文档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063269" y="4876165"/>
            <a:ext cx="979190" cy="32520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原始代码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2656840" y="5694045"/>
            <a:ext cx="769620" cy="229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900">
                <a:latin typeface="阿里巴巴普惠体" panose="00020600040101010101" charset="-122"/>
                <a:ea typeface="阿里巴巴普惠体" panose="00020600040101010101" charset="-122"/>
              </a:rPr>
              <a:t>RAG</a:t>
            </a:r>
            <a:endParaRPr lang="en-US" altLang="zh-CN" sz="90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987579" y="5227955"/>
            <a:ext cx="979190" cy="305406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接口</a:t>
            </a:r>
            <a:r>
              <a:rPr lang="zh-CN" altLang="en-US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文档</a:t>
            </a:r>
            <a:endParaRPr lang="zh-CN" altLang="en-US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063269" y="5227955"/>
            <a:ext cx="979190" cy="305406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1200"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....</a:t>
            </a:r>
            <a:endParaRPr lang="en-US" altLang="zh-CN" sz="1200"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468620" y="3921125"/>
            <a:ext cx="2034540" cy="229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sz="900">
                <a:latin typeface="阿里巴巴普惠体" panose="00020600040101010101" charset="-122"/>
                <a:ea typeface="阿里巴巴普惠体" panose="00020600040101010101" charset="-122"/>
              </a:rPr>
              <a:t>git</a:t>
            </a:r>
            <a:r>
              <a:rPr lang="zh-CN" altLang="en-US" sz="900">
                <a:latin typeface="阿里巴巴普惠体" panose="00020600040101010101" charset="-122"/>
                <a:ea typeface="阿里巴巴普惠体" panose="00020600040101010101" charset="-122"/>
              </a:rPr>
              <a:t>或自研</a:t>
            </a:r>
            <a:r>
              <a:rPr lang="zh-CN" altLang="en-US" sz="900">
                <a:latin typeface="阿里巴巴普惠体" panose="00020600040101010101" charset="-122"/>
                <a:ea typeface="阿里巴巴普惠体" panose="00020600040101010101" charset="-122"/>
              </a:rPr>
              <a:t>系统</a:t>
            </a:r>
            <a:endParaRPr lang="zh-CN" altLang="en-US" sz="90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 flipH="1">
            <a:off x="4418965" y="4253230"/>
            <a:ext cx="1328420" cy="383540"/>
          </a:xfrm>
          <a:prstGeom prst="line">
            <a:avLst/>
          </a:prstGeom>
          <a:ln w="6350" cap="flat" cmpd="sng" algn="ctr">
            <a:solidFill>
              <a:prstClr val="black"/>
            </a:solidFill>
            <a:prstDash val="dash"/>
            <a:miter lim="800000"/>
            <a:tailEnd type="triangl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4525010" y="4313555"/>
            <a:ext cx="942975" cy="245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检索</a:t>
            </a:r>
            <a:endParaRPr lang="zh-CN" altLang="en-US" sz="1200"/>
          </a:p>
        </p:txBody>
      </p:sp>
      <p:sp>
        <p:nvSpPr>
          <p:cNvPr id="75" name="矩形 74"/>
          <p:cNvSpPr/>
          <p:nvPr/>
        </p:nvSpPr>
        <p:spPr>
          <a:xfrm>
            <a:off x="5377180" y="1826260"/>
            <a:ext cx="2274570" cy="2720340"/>
          </a:xfrm>
          <a:prstGeom prst="rect">
            <a:avLst/>
          </a:prstGeom>
          <a:ln w="635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4961890" y="1003935"/>
            <a:ext cx="3382010" cy="1325245"/>
          </a:xfrm>
          <a:prstGeom prst="rect">
            <a:avLst/>
          </a:prstGeom>
          <a:noFill/>
          <a:ln w="6350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rgbClr val="92D050">
                        <a:lumMod val="96000"/>
                        <a:alpha val="13000"/>
                      </a:srgbClr>
                    </a:gs>
                    <a:gs pos="6000">
                      <a:srgbClr val="00B050">
                        <a:alpha val="12000"/>
                      </a:srgbClr>
                    </a:gs>
                  </a:gsLst>
                  <a:path path="circle">
                    <a:fillToRect l="100000" t="100000"/>
                  </a:path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800" i="1" dirty="0">
                <a:solidFill>
                  <a:schemeClr val="tx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Light" panose="00020600040101010101" pitchFamily="18" charset="-122"/>
                <a:sym typeface="+mn-ea"/>
              </a:rPr>
              <a:t>智能体通过</a:t>
            </a:r>
            <a:r>
              <a:rPr kumimoji="1" lang="en-US" altLang="zh-CN" sz="1800" i="1" dirty="0">
                <a:solidFill>
                  <a:schemeClr val="tx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Light" panose="00020600040101010101" pitchFamily="18" charset="-122"/>
                <a:sym typeface="+mn-ea"/>
              </a:rPr>
              <a:t>MCP</a:t>
            </a:r>
            <a:r>
              <a:rPr kumimoji="1" lang="zh-CN" altLang="en-US" sz="1800" i="1" dirty="0">
                <a:solidFill>
                  <a:schemeClr val="tx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Light" panose="00020600040101010101" pitchFamily="18" charset="-122"/>
                <a:sym typeface="+mn-ea"/>
              </a:rPr>
              <a:t>方式与数据资产服务</a:t>
            </a:r>
            <a:r>
              <a:rPr kumimoji="1" lang="zh-CN" altLang="en-US" sz="1800" i="1" dirty="0">
                <a:solidFill>
                  <a:schemeClr val="tx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Light" panose="00020600040101010101" pitchFamily="18" charset="-122"/>
                <a:sym typeface="+mn-ea"/>
              </a:rPr>
              <a:t>对接</a:t>
            </a:r>
            <a:endParaRPr kumimoji="1" lang="zh-CN" altLang="en-US" sz="1800" i="1" dirty="0">
              <a:solidFill>
                <a:schemeClr val="tx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Light" panose="00020600040101010101" pitchFamily="18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0" y="6157595"/>
            <a:ext cx="12192000" cy="422910"/>
          </a:xfrm>
          <a:prstGeom prst="rect">
            <a:avLst/>
          </a:prstGeom>
          <a:solidFill>
            <a:srgbClr val="FEE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sym typeface="+mn-ea"/>
              </a:rPr>
              <a:t>通过理解已实现业务功能、最大化复用已有组件，从而解决了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AI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生成代码最大的痛点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—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幻觉与不可控。</a:t>
            </a:r>
            <a:endParaRPr lang="zh-CN" altLang="en-US" sz="1400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352"/>
            <a:ext cx="12192000" cy="65231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4787" y="1413712"/>
            <a:ext cx="10096500" cy="2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让</a:t>
            </a:r>
            <a:r>
              <a:rPr lang="zh-CN" altLang="zh-CN" sz="4400" b="1" spc="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医疗更有温度</a:t>
            </a:r>
            <a:r>
              <a:rPr lang="zh-CN" altLang="en-US" sz="4400" b="1" spc="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！</a:t>
            </a:r>
            <a:endParaRPr lang="en-US" altLang="zh-CN" sz="4400" b="1" spc="3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与你携手，共创未来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——</a:t>
            </a:r>
            <a:endParaRPr lang="zh-CN" altLang="zh-CN" sz="2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endParaRPr lang="zh-CN" altLang="zh-CN" sz="3400" b="1" spc="3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20000"/>
              </a:lnSpc>
            </a:pPr>
            <a:endParaRPr kumimoji="1"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25" y="4777856"/>
            <a:ext cx="1386658" cy="137510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51283" y="6243944"/>
            <a:ext cx="156774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>
                <a:latin typeface="微软雅黑" panose="020B0503020204020204" charset="-122"/>
                <a:cs typeface="微软雅黑" panose="020B0503020204020204" charset="-122"/>
              </a:rPr>
              <a:t>医百科技公众号</a:t>
            </a:r>
            <a:endParaRPr kumimoji="1" lang="zh-CN" altLang="en-US"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31" y="4794810"/>
            <a:ext cx="1380406" cy="138040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27132" y="6243944"/>
            <a:ext cx="1621803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>
                <a:latin typeface="微软雅黑" panose="020B0503020204020204" charset="-122"/>
                <a:cs typeface="微软雅黑" panose="020B0503020204020204" charset="-122"/>
              </a:rPr>
              <a:t>医百官方客服</a:t>
            </a:r>
            <a:endParaRPr kumimoji="1" lang="en-US" altLang="zh-CN"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3490" y="4777740"/>
            <a:ext cx="6287770" cy="1253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/>
              <a:t>ADD</a:t>
            </a:r>
            <a:r>
              <a:rPr lang="zh-CN" altLang="zh-CN" sz="1600" dirty="0"/>
              <a:t>：</a:t>
            </a:r>
            <a:endParaRPr lang="zh-CN" altLang="zh-CN" sz="1600" dirty="0"/>
          </a:p>
          <a:p>
            <a:pPr>
              <a:lnSpc>
                <a:spcPct val="120000"/>
              </a:lnSpc>
            </a:pPr>
            <a:endParaRPr lang="zh-CN" altLang="zh-CN" sz="1600" dirty="0"/>
          </a:p>
          <a:p>
            <a:pPr>
              <a:lnSpc>
                <a:spcPct val="120000"/>
              </a:lnSpc>
            </a:pPr>
            <a:endParaRPr lang="zh-CN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TEL</a:t>
            </a:r>
            <a:r>
              <a:rPr lang="zh-CN" altLang="en-US" sz="1600" dirty="0"/>
              <a:t>：   </a:t>
            </a:r>
            <a:r>
              <a:rPr lang="en-US" altLang="zh-CN" sz="1600" dirty="0"/>
              <a:t>400-114-9100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9" name="图片 18" descr="医百科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49" y="4663174"/>
            <a:ext cx="1611618" cy="1611618"/>
          </a:xfrm>
          <a:prstGeom prst="rect">
            <a:avLst/>
          </a:prstGeom>
        </p:spPr>
      </p:pic>
      <p:pic>
        <p:nvPicPr>
          <p:cNvPr id="21" name="图片 20" descr="医百君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132" y="4705515"/>
            <a:ext cx="1509447" cy="150821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74995" y="4777740"/>
            <a:ext cx="6421120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dirty="0">
                <a:sym typeface="+mn-ea"/>
              </a:rPr>
              <a:t>【</a:t>
            </a:r>
            <a:r>
              <a:rPr lang="zh-CN" altLang="en-US" sz="1600" dirty="0">
                <a:sym typeface="+mn-ea"/>
              </a:rPr>
              <a:t>北京总部】北京望京</a:t>
            </a:r>
            <a:r>
              <a:rPr lang="en-US" altLang="zh-CN" sz="1600" dirty="0">
                <a:sym typeface="+mn-ea"/>
              </a:rPr>
              <a:t>SOHO T3-A</a:t>
            </a:r>
            <a:r>
              <a:rPr lang="zh-CN" altLang="en-US" sz="1600" dirty="0">
                <a:sym typeface="+mn-ea"/>
              </a:rPr>
              <a:t>座</a:t>
            </a:r>
            <a:r>
              <a:rPr lang="en-US" altLang="zh-CN" sz="1600" dirty="0">
                <a:sym typeface="+mn-ea"/>
              </a:rPr>
              <a:t> 23</a:t>
            </a:r>
            <a:r>
              <a:rPr lang="zh-CN" altLang="en-US" sz="1600" dirty="0">
                <a:sym typeface="+mn-ea"/>
              </a:rPr>
              <a:t>层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r>
              <a:rPr lang="en-US" altLang="zh-CN" sz="1600" dirty="0">
                <a:sym typeface="+mn-ea"/>
              </a:rPr>
              <a:t>【</a:t>
            </a:r>
            <a:r>
              <a:rPr lang="zh-CN" altLang="en-US" sz="1600" dirty="0">
                <a:sym typeface="+mn-ea"/>
              </a:rPr>
              <a:t>南京分部</a:t>
            </a:r>
            <a:r>
              <a:rPr lang="en-US" altLang="zh-CN" sz="1600" dirty="0">
                <a:sym typeface="+mn-ea"/>
              </a:rPr>
              <a:t>】</a:t>
            </a:r>
            <a:r>
              <a:rPr lang="zh-CN" altLang="en-US" sz="1600" dirty="0">
                <a:sym typeface="+mn-ea"/>
              </a:rPr>
              <a:t>江苏省南京市经济开发区兴智路</a:t>
            </a:r>
            <a:r>
              <a:rPr lang="en-US" altLang="zh-CN" sz="1600" dirty="0">
                <a:sym typeface="+mn-ea"/>
              </a:rPr>
              <a:t>6</a:t>
            </a:r>
            <a:r>
              <a:rPr lang="zh-CN" altLang="en-US" sz="1600" dirty="0">
                <a:sym typeface="+mn-ea"/>
              </a:rPr>
              <a:t>号兴智科技园</a:t>
            </a:r>
            <a:r>
              <a:rPr lang="en-US" altLang="zh-CN" sz="1600" dirty="0">
                <a:sym typeface="+mn-ea"/>
              </a:rPr>
              <a:t>C</a:t>
            </a:r>
            <a:r>
              <a:rPr lang="zh-CN" altLang="en-US" sz="1600" dirty="0">
                <a:sym typeface="+mn-ea"/>
              </a:rPr>
              <a:t>栋</a:t>
            </a:r>
            <a:r>
              <a:rPr lang="en-US" altLang="zh-CN" sz="1600" dirty="0">
                <a:sym typeface="+mn-ea"/>
              </a:rPr>
              <a:t>1402</a:t>
            </a:r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94310"/>
            <a:ext cx="3467735" cy="18745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  <p:tag name="KSO_WM_DIAGRAM_VIRTUALLY_FRAME" val="{&quot;height&quot;:403,&quot;left&quot;:14.9,&quot;top&quot;:65.95,&quot;width&quot;:67.9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25.3,&quot;left&quot;:70.4,&quot;top&quot;:64.3,&quot;width&quot;:830.45}"/>
</p:tagLst>
</file>

<file path=ppt/tags/tag31.xml><?xml version="1.0" encoding="utf-8"?>
<p:tagLst xmlns:p="http://schemas.openxmlformats.org/presentationml/2006/main">
  <p:tag name="KSO_WM_BEAUTIFY_FLAG" val=""/>
  <p:tag name="KSO_WM_DIAGRAM_VIRTUALLY_FRAME" val="{&quot;height&quot;:25.3,&quot;left&quot;:70.4,&quot;top&quot;:64.3,&quot;width&quot;:830.45}"/>
</p:tagLst>
</file>

<file path=ppt/tags/tag32.xml><?xml version="1.0" encoding="utf-8"?>
<p:tagLst xmlns:p="http://schemas.openxmlformats.org/presentationml/2006/main">
  <p:tag name="KSO_WM_BEAUTIFY_FLAG" val=""/>
  <p:tag name="KSO_WM_DIAGRAM_VIRTUALLY_FRAME" val="{&quot;height&quot;:25.3,&quot;left&quot;:70.4,&quot;top&quot;:64.3,&quot;width&quot;:830.45}"/>
</p:tagLst>
</file>

<file path=ppt/tags/tag33.xml><?xml version="1.0" encoding="utf-8"?>
<p:tagLst xmlns:p="http://schemas.openxmlformats.org/presentationml/2006/main">
  <p:tag name="KSO_WM_DIAGRAM_VIRTUALLY_FRAME" val="{&quot;height&quot;:25.3,&quot;left&quot;:70.4,&quot;top&quot;:64.3,&quot;width&quot;:830.45}"/>
</p:tagLst>
</file>

<file path=ppt/tags/tag34.xml><?xml version="1.0" encoding="utf-8"?>
<p:tagLst xmlns:p="http://schemas.openxmlformats.org/presentationml/2006/main">
  <p:tag name="KSO_WM_BEAUTIFY_FLAG" val=""/>
  <p:tag name="KSO_WM_DIAGRAM_VIRTUALLY_FRAME" val="{&quot;height&quot;:25.3,&quot;left&quot;:70.4,&quot;top&quot;:64.3,&quot;width&quot;:830.45}"/>
</p:tagLst>
</file>

<file path=ppt/tags/tag35.xml><?xml version="1.0" encoding="utf-8"?>
<p:tagLst xmlns:p="http://schemas.openxmlformats.org/presentationml/2006/main">
  <p:tag name="KSO_WM_BEAUTIFY_FLAG" val=""/>
  <p:tag name="KSO_WM_DIAGRAM_VIRTUALLY_FRAME" val="{&quot;height&quot;:25.3,&quot;left&quot;:70.4,&quot;top&quot;:64.3,&quot;width&quot;:830.45}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ADJUSTMENTS" val="7.71874"/>
  <p:tag name="SHADOWSIZE" val="108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ADJUSTMENTS" val="7.71874"/>
  <p:tag name="SHADOWSIZE" val="108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WPS 演示</Application>
  <PresentationFormat>宽屏</PresentationFormat>
  <Paragraphs>263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思源黑体 CN Bold</vt:lpstr>
      <vt:lpstr>黑体</vt:lpstr>
      <vt:lpstr>JetBrains Mono</vt:lpstr>
      <vt:lpstr>Thonburi</vt:lpstr>
      <vt:lpstr>阿里巴巴普惠体 Heavy</vt:lpstr>
      <vt:lpstr>Segoe UI</vt:lpstr>
      <vt:lpstr>Gotham Book</vt:lpstr>
      <vt:lpstr>思源黑体 CN Regular</vt:lpstr>
      <vt:lpstr>阿里巴巴普惠体 Light</vt:lpstr>
      <vt:lpstr>阿里巴巴普惠体</vt:lpstr>
      <vt:lpstr>Wingdings</vt:lpstr>
      <vt:lpstr>苹方-简</vt:lpstr>
      <vt:lpstr>Calibri</vt:lpstr>
      <vt:lpstr>Arial Unicode MS</vt:lpstr>
      <vt:lpstr>Gotham Book</vt:lpstr>
      <vt:lpstr>JetBrains Mono</vt:lpstr>
      <vt:lpstr>思源黑体 CN Regular</vt:lpstr>
      <vt:lpstr>阿里巴巴普惠体</vt:lpstr>
      <vt:lpstr>阿里巴巴普惠体 Heavy</vt:lpstr>
      <vt:lpstr>阿里巴巴普惠体 Light</vt:lpstr>
      <vt:lpstr>思源黑体 CN Regular</vt:lpstr>
      <vt:lpstr>Arial Bold</vt:lpstr>
      <vt:lpstr>汉仪铸字美心体简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Sijia Fan</dc:creator>
  <cp:lastModifiedBy>Miracle</cp:lastModifiedBy>
  <cp:revision>1217</cp:revision>
  <dcterms:created xsi:type="dcterms:W3CDTF">2026-01-19T07:15:44Z</dcterms:created>
  <dcterms:modified xsi:type="dcterms:W3CDTF">2026-01-19T07:15:44Z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2052-12.1.24031.24031</vt:lpwstr>
  </property>
  <property fmtid="{D5CDD505-2E9C-101B-9397-08002B2CF9AE}" pid="3" name="ICV">
    <vt:lpwstr>7C0986037452CBEDB56268690A752302_43</vt:lpwstr>
  </property>
</Properties>
</file>